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73" r:id="rId2"/>
    <p:sldId id="556" r:id="rId3"/>
    <p:sldId id="514" r:id="rId4"/>
    <p:sldId id="562" r:id="rId5"/>
    <p:sldId id="558" r:id="rId6"/>
    <p:sldId id="559" r:id="rId7"/>
    <p:sldId id="567" r:id="rId8"/>
    <p:sldId id="563" r:id="rId9"/>
    <p:sldId id="568" r:id="rId10"/>
    <p:sldId id="566" r:id="rId11"/>
    <p:sldId id="569" r:id="rId12"/>
    <p:sldId id="564" r:id="rId13"/>
    <p:sldId id="565" r:id="rId14"/>
    <p:sldId id="557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174665005@qq.com" initials="1" lastIdx="2" clrIdx="0">
    <p:extLst>
      <p:ext uri="{19B8F6BF-5375-455C-9EA6-DF929625EA0E}">
        <p15:presenceInfo xmlns:p15="http://schemas.microsoft.com/office/powerpoint/2012/main" userId="11f58ca8b483476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003F87"/>
    <a:srgbClr val="2F5597"/>
    <a:srgbClr val="8DA1C4"/>
    <a:srgbClr val="182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8337" autoAdjust="0"/>
  </p:normalViewPr>
  <p:slideViewPr>
    <p:cSldViewPr snapToGrid="0" showGuides="1">
      <p:cViewPr varScale="1">
        <p:scale>
          <a:sx n="60" d="100"/>
          <a:sy n="60" d="100"/>
        </p:scale>
        <p:origin x="1131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25T14:10:49.283" idx="2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7308E-CB75-4937-8AB5-A3598BE66253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DA2A2-8270-4ED5-BF5C-C8E0B3242F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645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267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577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676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042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315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158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59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151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8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970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656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829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56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585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EB6D9-A667-4A00-BA79-5AA262E63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BA5D85D-5A15-4B00-B3E1-28501AACE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267EE7-ABC5-4F15-96E2-46DFE8EAD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F4D921-A1D0-485E-867E-6163F010C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5C0938-FA48-4CCB-805D-F35F0EFD6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221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4D4E0-7AAD-4DFC-B130-91CB4F30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E3E61B-E3A3-490B-BCB3-1ACCCB2D4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451EDF-27F8-4FD1-AF64-F3B742A81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F1B75D-3B7E-42ED-94BC-C8590F6D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9E50C9-F56A-446E-AA78-4428E915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537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71FC963-FFA0-4980-B55B-8CD310EE70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EA66F3-C54B-4826-BB51-7F303DEC6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33BAF1-A695-4E3A-9698-091890283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F85499-A261-4474-9E03-E51F7D186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DFBFB9-0F9A-4F0A-A8F8-4F50AD6A0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20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D5FEA0-4A33-4BE3-89F3-B4340F61D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6296AB-1A3F-4B10-B836-B50B18240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C52684-B4A4-4BBC-9538-918CA59E3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645D9C-6404-45A9-8CCE-E17B192DA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602A07-DE79-42BD-8EF9-DCC82A44F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455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75330-6F96-4D78-99E9-FA66405D1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21C155-E575-4800-BAFB-5F71F7B2D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D310C-B163-4114-920D-0D147F3B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D405AD-C38A-4FB6-B6BA-210B932EC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1B81CF-3C9B-4ED8-B9D2-71DD4D2B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54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F6E681-99D4-4511-8E18-A4F97CBF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FD7FF0-2731-4D0A-8C8A-23DB22701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F7587F-21F0-493F-A40A-5B8FD3873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981B01-CBAA-4467-A55D-FA6165A3A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554E01-E0EB-4C7B-A39B-E9499209A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FC5701-28F0-41AD-8DDD-1BC6D8880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243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7E0A7F-9F0B-482C-8369-627CADEBF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986BC7-4DBB-4AAB-9AE3-89F5FC4FA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8D0ACD-6745-4387-B40A-236AFFE8F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320400-E156-49A6-A6D1-15D1B6E41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E3386D-C3B6-4BBB-ACAD-E57CE2CD9A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2AD9153-7876-478D-8C8A-739AB6A8F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1C07020-A502-4C0B-8EFE-6390595E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2CABBB-8404-4188-9CDF-FC208BF67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240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CCE42-A7E3-40C3-94B5-3BCA9DF1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26DC7E8-72D1-4F1D-B558-5869D016F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28638B-2AF9-4E11-AA01-B61113FC1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77B12E-7CFA-4BB8-AC50-6A9F6E15A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121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78C682-4B4B-48DF-8FE7-CD888712D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9E3613-D0CE-45AF-A0F7-23BA3DECD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1C6DA6-4502-4DAC-84EE-94BCC373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801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206E28-5093-4FAB-A67B-0AAC04F58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FDAC90-0F2B-4C7D-AB74-1ED4EECA7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E8F660-1BD4-42FB-A309-C9A4EAA34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CEB166-9FC3-466E-B1F4-7263935D9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92812B-FBE9-4E44-BD4A-458DA106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E5AED4-2B10-442D-B955-51528A99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06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416C5A-5BE0-4F91-8729-26C326C0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4792FB6-1B91-462F-B91F-9FD3A04183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D478DE-7362-4F0C-BE80-A4F885A11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A7690B-15F5-4DD2-88D6-3C33B7525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81376F-C838-4EC9-871C-0FC3ACE82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7CB226-1A53-47BD-A2B6-75BF1276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35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17903B0-3A3F-45FD-8919-0CE1F6FE4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2A3680-C466-46B5-9576-1CBDF023C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25051C-C117-4522-B3B3-7A332F0CE9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DE5AE-854A-4B80-820C-1ACCD978BA3B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E4D47F-AE7F-4BB8-9820-DBD53F1DA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87AEAB-85AC-4B60-BB11-E2BA05ED8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792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23.png"/><Relationship Id="rId4" Type="http://schemas.openxmlformats.org/officeDocument/2006/relationships/image" Target="../media/image19.sv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25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6.svg"/><Relationship Id="rId9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9.sv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9.sv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>
            <a:extLst>
              <a:ext uri="{FF2B5EF4-FFF2-40B4-BE49-F238E27FC236}">
                <a16:creationId xmlns:a16="http://schemas.microsoft.com/office/drawing/2014/main" id="{E86CA992-2458-4D0A-B4A6-2C7C9652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218" y="2130856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01A623C9-37DC-4B6E-BD65-56B0C3376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4966" y="4615171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0BC3B4D-DE95-4660-8889-F39AB20F4DBD}"/>
              </a:ext>
            </a:extLst>
          </p:cNvPr>
          <p:cNvSpPr/>
          <p:nvPr/>
        </p:nvSpPr>
        <p:spPr>
          <a:xfrm>
            <a:off x="130606" y="2242829"/>
            <a:ext cx="11655927" cy="2505721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0597D1-D3A9-4543-B7E9-42A99E9122D9}"/>
              </a:ext>
            </a:extLst>
          </p:cNvPr>
          <p:cNvSpPr txBox="1"/>
          <p:nvPr/>
        </p:nvSpPr>
        <p:spPr>
          <a:xfrm>
            <a:off x="637364" y="2773458"/>
            <a:ext cx="11056690" cy="166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dirty="0" err="1">
                <a:solidFill>
                  <a:schemeClr val="bg1"/>
                </a:solidFill>
                <a:latin typeface="微软雅黑"/>
                <a:ea typeface="微软雅黑"/>
              </a:rPr>
              <a:t>Reduing</a:t>
            </a:r>
            <a:r>
              <a:rPr lang="en-US" altLang="zh-CN" sz="4800" dirty="0">
                <a:solidFill>
                  <a:schemeClr val="bg1"/>
                </a:solidFill>
                <a:latin typeface="微软雅黑"/>
                <a:ea typeface="微软雅黑"/>
              </a:rPr>
              <a:t> the missing rate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rPr>
              <a:t>                              --larger</a:t>
            </a:r>
            <a:r>
              <a:rPr kumimoji="0" lang="en-US" altLang="zh-CN" sz="48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rPr>
              <a:t> cache size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E317E6C-BBA7-4430-84FA-4C6C4487F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85400" y="293382"/>
            <a:ext cx="1508654" cy="529352"/>
          </a:xfrm>
          <a:prstGeom prst="rect">
            <a:avLst/>
          </a:prstGeom>
        </p:spPr>
      </p:pic>
      <p:grpSp>
        <p:nvGrpSpPr>
          <p:cNvPr id="94" name="组合 93">
            <a:extLst>
              <a:ext uri="{FF2B5EF4-FFF2-40B4-BE49-F238E27FC236}">
                <a16:creationId xmlns:a16="http://schemas.microsoft.com/office/drawing/2014/main" id="{74AAB1E3-E9AA-482C-BC5B-5BA03F02F9EE}"/>
              </a:ext>
            </a:extLst>
          </p:cNvPr>
          <p:cNvGrpSpPr/>
          <p:nvPr/>
        </p:nvGrpSpPr>
        <p:grpSpPr>
          <a:xfrm>
            <a:off x="8691439" y="5223109"/>
            <a:ext cx="2660980" cy="518142"/>
            <a:chOff x="697830" y="4498676"/>
            <a:chExt cx="4586530" cy="499568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ECCA80A5-3D6E-48F5-B670-5ED8EAE71F9E}"/>
                </a:ext>
              </a:extLst>
            </p:cNvPr>
            <p:cNvSpPr/>
            <p:nvPr/>
          </p:nvSpPr>
          <p:spPr>
            <a:xfrm>
              <a:off x="697830" y="4498676"/>
              <a:ext cx="4342067" cy="499568"/>
            </a:xfrm>
            <a:prstGeom prst="roundRect">
              <a:avLst>
                <a:gd name="adj" fmla="val 50000"/>
              </a:avLst>
            </a:prstGeom>
            <a:solidFill>
              <a:srgbClr val="141B7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E50AF1E-6827-451A-909D-87A84C1EA21C}"/>
                </a:ext>
              </a:extLst>
            </p:cNvPr>
            <p:cNvSpPr txBox="1"/>
            <p:nvPr/>
          </p:nvSpPr>
          <p:spPr>
            <a:xfrm>
              <a:off x="1261355" y="4563794"/>
              <a:ext cx="4023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汇报人：</a:t>
              </a:r>
              <a:r>
                <a:rPr lang="zh-CN" altLang="en-US" b="1" dirty="0">
                  <a:solidFill>
                    <a:prstClr val="white"/>
                  </a:solidFill>
                  <a:latin typeface="微软雅黑 Light"/>
                  <a:ea typeface="微软雅黑 Light"/>
                </a:rPr>
                <a:t>胡若凡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pic>
        <p:nvPicPr>
          <p:cNvPr id="15" name="图形 14">
            <a:extLst>
              <a:ext uri="{FF2B5EF4-FFF2-40B4-BE49-F238E27FC236}">
                <a16:creationId xmlns:a16="http://schemas.microsoft.com/office/drawing/2014/main" id="{A3094F62-EAF0-41BE-8707-942335AF67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91858" y="176827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D76DFED0-B383-4A06-A2D3-4719720C40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91857" y="509782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72133DB7-83E6-4F86-A86D-68528E5FA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0642" y="1125928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9C81B2E4-B51C-49D8-B71F-3CEFEAECC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4966" y="562017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2448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>
            <a:extLst>
              <a:ext uri="{FF2B5EF4-FFF2-40B4-BE49-F238E27FC236}">
                <a16:creationId xmlns:a16="http://schemas.microsoft.com/office/drawing/2014/main" id="{E86CA992-2458-4D0A-B4A6-2C7C9652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1960" y="2827608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01A623C9-37DC-4B6E-BD65-56B0C3376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8912" y="366955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0BC3B4D-DE95-4660-8889-F39AB20F4DBD}"/>
              </a:ext>
            </a:extLst>
          </p:cNvPr>
          <p:cNvSpPr/>
          <p:nvPr/>
        </p:nvSpPr>
        <p:spPr>
          <a:xfrm flipV="1">
            <a:off x="0" y="6552308"/>
            <a:ext cx="12178488" cy="305692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E317E6C-BBA7-4430-84FA-4C6C4487F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43909" y="175131"/>
            <a:ext cx="1508654" cy="529352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A3094F62-EAF0-41BE-8707-942335AF67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8208" y="42680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D76DFED0-B383-4A06-A2D3-4719720C40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1408" y="440248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9C81B2E4-B51C-49D8-B71F-3CEFEAECC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1408" y="5365067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3FECFCA-7D80-4796-9562-DE7780060511}"/>
              </a:ext>
            </a:extLst>
          </p:cNvPr>
          <p:cNvSpPr txBox="1"/>
          <p:nvPr/>
        </p:nvSpPr>
        <p:spPr>
          <a:xfrm>
            <a:off x="4135771" y="6104482"/>
            <a:ext cx="377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3F87"/>
                </a:solidFill>
              </a:rPr>
              <a:t>勤 学 </a:t>
            </a:r>
            <a:r>
              <a:rPr lang="en-US" altLang="zh-CN" dirty="0">
                <a:solidFill>
                  <a:srgbClr val="003F87"/>
                </a:solidFill>
              </a:rPr>
              <a:t> /  </a:t>
            </a:r>
            <a:r>
              <a:rPr lang="zh-CN" altLang="en-US" dirty="0">
                <a:solidFill>
                  <a:srgbClr val="003F87"/>
                </a:solidFill>
              </a:rPr>
              <a:t>修 德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明 辨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笃 实</a:t>
            </a: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6A1B681F-C850-4D63-9310-6FD6D4B84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3928" y="336050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9718D3A6-E32A-4F9D-A1F9-D28E2D3EC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7928" y="673324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630D5242-335A-4398-B6EC-29E1F7963E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04305" y="485705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DC784CC6-B30C-4AE7-9777-FC110D303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7866" y="4360212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4" name="椭圆 3"/>
          <p:cNvSpPr/>
          <p:nvPr/>
        </p:nvSpPr>
        <p:spPr>
          <a:xfrm>
            <a:off x="7623222" y="5482886"/>
            <a:ext cx="2987665" cy="777348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185335" y="5781218"/>
            <a:ext cx="1863440" cy="242352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B5BB83-F3B1-98AF-B719-DB8D60423AE1}"/>
              </a:ext>
            </a:extLst>
          </p:cNvPr>
          <p:cNvSpPr/>
          <p:nvPr/>
        </p:nvSpPr>
        <p:spPr>
          <a:xfrm>
            <a:off x="-92278" y="806782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4A4BC0-01E9-401E-A362-039D104B6ACF}"/>
              </a:ext>
            </a:extLst>
          </p:cNvPr>
          <p:cNvSpPr txBox="1"/>
          <p:nvPr/>
        </p:nvSpPr>
        <p:spPr>
          <a:xfrm>
            <a:off x="2768367" y="102387"/>
            <a:ext cx="738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prstClr val="black"/>
                </a:solidFill>
                <a:latin typeface="微软雅黑"/>
                <a:ea typeface="微软雅黑"/>
              </a:rPr>
              <a:t>The limits of larger size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87B61D9-B1C8-40AB-D0BA-A3359C1664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2909" y="1132470"/>
            <a:ext cx="4961050" cy="422184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137DE5F-8347-131C-A9C6-348BC89F89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1361" y="833020"/>
            <a:ext cx="5974598" cy="452667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4C3D46E-FA2E-5B4D-80D1-16D7DA54B045}"/>
              </a:ext>
            </a:extLst>
          </p:cNvPr>
          <p:cNvSpPr txBox="1"/>
          <p:nvPr/>
        </p:nvSpPr>
        <p:spPr>
          <a:xfrm>
            <a:off x="690516" y="1242558"/>
            <a:ext cx="46848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一级缓存为了要跟上</a:t>
            </a:r>
            <a:r>
              <a:rPr lang="en-US" altLang="zh-CN" sz="2000" b="1" dirty="0">
                <a:latin typeface="+mj-ea"/>
                <a:ea typeface="+mj-ea"/>
              </a:rPr>
              <a:t>CPU</a:t>
            </a:r>
            <a:r>
              <a:rPr lang="zh-CN" altLang="en-US" sz="2000" b="1" dirty="0">
                <a:latin typeface="+mj-ea"/>
                <a:ea typeface="+mj-ea"/>
              </a:rPr>
              <a:t>核心的运行速度，不得不采用由两个反相器首位相连组成一个正反馈的环，两个</a:t>
            </a:r>
            <a:r>
              <a:rPr lang="en-US" altLang="zh-CN" sz="2000" b="1" dirty="0" err="1">
                <a:latin typeface="+mj-ea"/>
                <a:ea typeface="+mj-ea"/>
              </a:rPr>
              <a:t>mos</a:t>
            </a:r>
            <a:r>
              <a:rPr lang="zh-CN" altLang="en-US" sz="2000" b="1" dirty="0">
                <a:latin typeface="+mj-ea"/>
                <a:ea typeface="+mj-ea"/>
              </a:rPr>
              <a:t>管作为沟通的数据线的开关，这样算下来一个</a:t>
            </a:r>
            <a:r>
              <a:rPr lang="en-US" altLang="zh-CN" sz="2000" b="1" dirty="0">
                <a:latin typeface="+mj-ea"/>
                <a:ea typeface="+mj-ea"/>
              </a:rPr>
              <a:t>bit</a:t>
            </a:r>
            <a:r>
              <a:rPr lang="zh-CN" altLang="en-US" sz="2000" b="1" dirty="0">
                <a:latin typeface="+mj-ea"/>
                <a:ea typeface="+mj-ea"/>
              </a:rPr>
              <a:t>存储单位需要</a:t>
            </a:r>
            <a:r>
              <a:rPr lang="en-US" altLang="zh-CN" sz="2000" b="1" dirty="0">
                <a:latin typeface="+mj-ea"/>
                <a:ea typeface="+mj-ea"/>
              </a:rPr>
              <a:t>6</a:t>
            </a:r>
            <a:r>
              <a:rPr lang="zh-CN" altLang="en-US" sz="2000" b="1" dirty="0">
                <a:latin typeface="+mj-ea"/>
                <a:ea typeface="+mj-ea"/>
              </a:rPr>
              <a:t>个</a:t>
            </a:r>
            <a:r>
              <a:rPr lang="en-US" altLang="zh-CN" sz="2000" b="1" dirty="0" err="1">
                <a:latin typeface="+mj-ea"/>
                <a:ea typeface="+mj-ea"/>
              </a:rPr>
              <a:t>mos</a:t>
            </a:r>
            <a:r>
              <a:rPr lang="zh-CN" altLang="en-US" sz="2000" b="1" dirty="0">
                <a:latin typeface="+mj-ea"/>
                <a:ea typeface="+mj-ea"/>
              </a:rPr>
              <a:t>管，再加上</a:t>
            </a:r>
            <a:r>
              <a:rPr lang="en-US" altLang="zh-CN" sz="2000" b="1" dirty="0">
                <a:latin typeface="+mj-ea"/>
                <a:ea typeface="+mj-ea"/>
              </a:rPr>
              <a:t>Cache</a:t>
            </a:r>
            <a:r>
              <a:rPr lang="zh-CN" altLang="en-US" sz="2000" b="1" dirty="0">
                <a:latin typeface="+mj-ea"/>
                <a:ea typeface="+mj-ea"/>
              </a:rPr>
              <a:t>要有比较复杂的控制逻辑，面积更是大了许多。而为了保持高速，工作频率要和核心里面</a:t>
            </a:r>
            <a:r>
              <a:rPr lang="en-US" altLang="zh-CN" sz="2000" b="1" dirty="0">
                <a:latin typeface="+mj-ea"/>
                <a:ea typeface="+mj-ea"/>
              </a:rPr>
              <a:t>ALU</a:t>
            </a:r>
            <a:r>
              <a:rPr lang="zh-CN" altLang="en-US" sz="2000" b="1" dirty="0">
                <a:latin typeface="+mj-ea"/>
                <a:ea typeface="+mj-ea"/>
              </a:rPr>
              <a:t>之类基本一样，那么功耗问题就会变得很严重，难以控制。</a:t>
            </a:r>
            <a:endParaRPr lang="en-US" altLang="zh-CN" sz="2000" b="1" dirty="0">
              <a:latin typeface="+mj-ea"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A508AA-9EBA-64FA-00EF-72F34284B9CB}"/>
              </a:ext>
            </a:extLst>
          </p:cNvPr>
          <p:cNvSpPr txBox="1"/>
          <p:nvPr/>
        </p:nvSpPr>
        <p:spPr>
          <a:xfrm>
            <a:off x="677530" y="4457779"/>
            <a:ext cx="4621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此外，电信号在</a:t>
            </a:r>
            <a:r>
              <a:rPr lang="en-US" altLang="zh-CN" sz="2000" b="1" dirty="0">
                <a:latin typeface="+mj-ea"/>
                <a:ea typeface="+mj-ea"/>
              </a:rPr>
              <a:t>CPU</a:t>
            </a:r>
            <a:r>
              <a:rPr lang="zh-CN" altLang="en-US" sz="2000" b="1" dirty="0">
                <a:latin typeface="+mj-ea"/>
                <a:ea typeface="+mj-ea"/>
              </a:rPr>
              <a:t>内部传播的延迟，</a:t>
            </a:r>
            <a:r>
              <a:rPr lang="en-US" altLang="zh-CN" sz="2000" b="1" dirty="0">
                <a:latin typeface="+mj-ea"/>
                <a:ea typeface="+mj-ea"/>
              </a:rPr>
              <a:t>Cache</a:t>
            </a:r>
            <a:r>
              <a:rPr lang="zh-CN" altLang="en-US" sz="2000" b="1" dirty="0">
                <a:latin typeface="+mj-ea"/>
                <a:ea typeface="+mj-ea"/>
              </a:rPr>
              <a:t>的变大也会导致等待时间的加剧，所以</a:t>
            </a:r>
            <a:r>
              <a:rPr lang="en-US" altLang="zh-CN" sz="2000" b="1" dirty="0">
                <a:latin typeface="+mj-ea"/>
                <a:ea typeface="+mj-ea"/>
              </a:rPr>
              <a:t>cache</a:t>
            </a:r>
            <a:r>
              <a:rPr lang="zh-CN" altLang="en-US" sz="2000" b="1" dirty="0">
                <a:latin typeface="+mj-ea"/>
                <a:ea typeface="+mj-ea"/>
              </a:rPr>
              <a:t>逐渐发展为多级</a:t>
            </a:r>
            <a:r>
              <a:rPr lang="en-US" altLang="zh-CN" sz="2000" b="1" dirty="0">
                <a:latin typeface="+mj-ea"/>
                <a:ea typeface="+mj-ea"/>
              </a:rPr>
              <a:t>cache</a:t>
            </a:r>
            <a:r>
              <a:rPr lang="zh-CN" altLang="en-US" sz="2000" b="1" dirty="0">
                <a:latin typeface="+mj-ea"/>
                <a:ea typeface="+mj-ea"/>
              </a:rPr>
              <a:t>来平衡命中时间与命中率之间关系。</a:t>
            </a:r>
          </a:p>
        </p:txBody>
      </p:sp>
    </p:spTree>
    <p:extLst>
      <p:ext uri="{BB962C8B-B14F-4D97-AF65-F5344CB8AC3E}">
        <p14:creationId xmlns:p14="http://schemas.microsoft.com/office/powerpoint/2010/main" val="174042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  <p:bldP spid="14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>
            <a:extLst>
              <a:ext uri="{FF2B5EF4-FFF2-40B4-BE49-F238E27FC236}">
                <a16:creationId xmlns:a16="http://schemas.microsoft.com/office/drawing/2014/main" id="{E86CA992-2458-4D0A-B4A6-2C7C9652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1960" y="2827608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01A623C9-37DC-4B6E-BD65-56B0C3376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8912" y="366955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0BC3B4D-DE95-4660-8889-F39AB20F4DBD}"/>
              </a:ext>
            </a:extLst>
          </p:cNvPr>
          <p:cNvSpPr/>
          <p:nvPr/>
        </p:nvSpPr>
        <p:spPr>
          <a:xfrm flipV="1">
            <a:off x="0" y="6552308"/>
            <a:ext cx="12178488" cy="305692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E317E6C-BBA7-4430-84FA-4C6C4487F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43909" y="175131"/>
            <a:ext cx="1508654" cy="529352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A3094F62-EAF0-41BE-8707-942335AF67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8208" y="42680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D76DFED0-B383-4A06-A2D3-4719720C40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1408" y="440248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9C81B2E4-B51C-49D8-B71F-3CEFEAECC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1408" y="5365067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3FECFCA-7D80-4796-9562-DE7780060511}"/>
              </a:ext>
            </a:extLst>
          </p:cNvPr>
          <p:cNvSpPr txBox="1"/>
          <p:nvPr/>
        </p:nvSpPr>
        <p:spPr>
          <a:xfrm>
            <a:off x="4135771" y="6104482"/>
            <a:ext cx="377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3F87"/>
                </a:solidFill>
              </a:rPr>
              <a:t>勤 学 </a:t>
            </a:r>
            <a:r>
              <a:rPr lang="en-US" altLang="zh-CN" dirty="0">
                <a:solidFill>
                  <a:srgbClr val="003F87"/>
                </a:solidFill>
              </a:rPr>
              <a:t> /  </a:t>
            </a:r>
            <a:r>
              <a:rPr lang="zh-CN" altLang="en-US" dirty="0">
                <a:solidFill>
                  <a:srgbClr val="003F87"/>
                </a:solidFill>
              </a:rPr>
              <a:t>修 德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明 辨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笃 实</a:t>
            </a: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6A1B681F-C850-4D63-9310-6FD6D4B84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3928" y="336050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9718D3A6-E32A-4F9D-A1F9-D28E2D3EC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7928" y="673324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630D5242-335A-4398-B6EC-29E1F7963E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04305" y="485705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DC784CC6-B30C-4AE7-9777-FC110D303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7866" y="4360212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4" name="椭圆 3"/>
          <p:cNvSpPr/>
          <p:nvPr/>
        </p:nvSpPr>
        <p:spPr>
          <a:xfrm>
            <a:off x="7623222" y="5482886"/>
            <a:ext cx="2987665" cy="777348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185335" y="5781218"/>
            <a:ext cx="1863440" cy="242352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B5BB83-F3B1-98AF-B719-DB8D60423AE1}"/>
              </a:ext>
            </a:extLst>
          </p:cNvPr>
          <p:cNvSpPr/>
          <p:nvPr/>
        </p:nvSpPr>
        <p:spPr>
          <a:xfrm>
            <a:off x="-92278" y="806782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4A4BC0-01E9-401E-A362-039D104B6ACF}"/>
              </a:ext>
            </a:extLst>
          </p:cNvPr>
          <p:cNvSpPr txBox="1"/>
          <p:nvPr/>
        </p:nvSpPr>
        <p:spPr>
          <a:xfrm>
            <a:off x="2768367" y="102387"/>
            <a:ext cx="738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prstClr val="black"/>
                </a:solidFill>
                <a:latin typeface="微软雅黑"/>
                <a:ea typeface="微软雅黑"/>
              </a:rPr>
              <a:t>The limits of larger size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6FF9978-3E37-44A4-B809-0F8064492C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4244" y="974791"/>
            <a:ext cx="5191163" cy="32432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679B865-BC47-44C1-8939-055E635FEABE}"/>
              </a:ext>
            </a:extLst>
          </p:cNvPr>
          <p:cNvSpPr txBox="1"/>
          <p:nvPr/>
        </p:nvSpPr>
        <p:spPr>
          <a:xfrm>
            <a:off x="283501" y="3598042"/>
            <a:ext cx="5707039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+mj-ea"/>
                <a:ea typeface="+mj-ea"/>
              </a:rPr>
              <a:t>同时，</a:t>
            </a:r>
            <a:r>
              <a:rPr lang="en-US" altLang="zh-CN" sz="2000" b="1" dirty="0">
                <a:latin typeface="+mj-ea"/>
                <a:ea typeface="+mj-ea"/>
              </a:rPr>
              <a:t>SRAM</a:t>
            </a:r>
            <a:r>
              <a:rPr lang="zh-CN" altLang="en-US" sz="2000" b="1" dirty="0">
                <a:latin typeface="+mj-ea"/>
                <a:ea typeface="+mj-ea"/>
              </a:rPr>
              <a:t>成本高昂，相比之下，进一步增大</a:t>
            </a:r>
            <a:r>
              <a:rPr lang="en-US" altLang="zh-CN" sz="2000" b="1" dirty="0">
                <a:latin typeface="+mj-ea"/>
                <a:ea typeface="+mj-ea"/>
              </a:rPr>
              <a:t>L1</a:t>
            </a:r>
            <a:r>
              <a:rPr lang="zh-CN" altLang="en-US" sz="2000" b="1" dirty="0">
                <a:latin typeface="+mj-ea"/>
                <a:ea typeface="+mj-ea"/>
              </a:rPr>
              <a:t>缓存容量，性能提升并不显著，性价比较低，在目前的技术下与工业设计理念不大相符。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48DB99E-4CF2-413A-9DDE-5730AF7C35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4244" y="2690894"/>
            <a:ext cx="5324514" cy="27527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49C22CD-C935-48EA-B894-0CD2017AB51D}"/>
              </a:ext>
            </a:extLst>
          </p:cNvPr>
          <p:cNvSpPr txBox="1"/>
          <p:nvPr/>
        </p:nvSpPr>
        <p:spPr>
          <a:xfrm>
            <a:off x="279779" y="1191466"/>
            <a:ext cx="5707039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+mj-ea"/>
                <a:ea typeface="+mj-ea"/>
              </a:rPr>
              <a:t>采用包含模式</a:t>
            </a:r>
            <a:r>
              <a:rPr lang="en-US" altLang="zh-CN" sz="2000" b="1" dirty="0">
                <a:latin typeface="+mj-ea"/>
                <a:ea typeface="+mj-ea"/>
              </a:rPr>
              <a:t>(inclusive)</a:t>
            </a:r>
            <a:r>
              <a:rPr lang="zh-CN" altLang="en-US" sz="2000" b="1" dirty="0">
                <a:latin typeface="+mj-ea"/>
                <a:ea typeface="+mj-ea"/>
              </a:rPr>
              <a:t>的缓存会使得</a:t>
            </a:r>
            <a:r>
              <a:rPr lang="en-US" altLang="zh-CN" sz="2000" b="1" dirty="0">
                <a:latin typeface="+mj-ea"/>
                <a:ea typeface="+mj-ea"/>
              </a:rPr>
              <a:t>L2</a:t>
            </a:r>
            <a:r>
              <a:rPr lang="zh-CN" altLang="en-US" sz="2000" b="1" dirty="0">
                <a:latin typeface="+mj-ea"/>
                <a:ea typeface="+mj-ea"/>
              </a:rPr>
              <a:t>包含</a:t>
            </a:r>
            <a:r>
              <a:rPr lang="en-US" altLang="zh-CN" sz="2000" b="1" dirty="0">
                <a:latin typeface="+mj-ea"/>
                <a:ea typeface="+mj-ea"/>
              </a:rPr>
              <a:t>L1</a:t>
            </a:r>
            <a:r>
              <a:rPr lang="zh-CN" altLang="en-US" sz="2000" b="1" dirty="0">
                <a:latin typeface="+mj-ea"/>
                <a:ea typeface="+mj-ea"/>
              </a:rPr>
              <a:t>所有的内容，</a:t>
            </a:r>
            <a:r>
              <a:rPr lang="en-US" altLang="zh-CN" sz="2000" b="1" dirty="0">
                <a:latin typeface="+mj-ea"/>
                <a:ea typeface="+mj-ea"/>
              </a:rPr>
              <a:t>L3</a:t>
            </a:r>
            <a:r>
              <a:rPr lang="zh-CN" altLang="en-US" sz="2000" b="1" dirty="0">
                <a:latin typeface="+mj-ea"/>
                <a:ea typeface="+mj-ea"/>
              </a:rPr>
              <a:t>包含</a:t>
            </a:r>
            <a:r>
              <a:rPr lang="en-US" altLang="zh-CN" sz="2000" b="1" dirty="0">
                <a:latin typeface="+mj-ea"/>
                <a:ea typeface="+mj-ea"/>
              </a:rPr>
              <a:t>L2</a:t>
            </a:r>
            <a:r>
              <a:rPr lang="zh-CN" altLang="en-US" sz="2000" b="1" dirty="0">
                <a:latin typeface="+mj-ea"/>
                <a:ea typeface="+mj-ea"/>
              </a:rPr>
              <a:t>所有内容。增大</a:t>
            </a:r>
            <a:r>
              <a:rPr lang="en-US" altLang="zh-CN" sz="2000" b="1" dirty="0">
                <a:latin typeface="+mj-ea"/>
                <a:ea typeface="+mj-ea"/>
              </a:rPr>
              <a:t>L1</a:t>
            </a:r>
            <a:r>
              <a:rPr lang="zh-CN" altLang="en-US" sz="2000" b="1" dirty="0">
                <a:latin typeface="+mj-ea"/>
                <a:ea typeface="+mj-ea"/>
              </a:rPr>
              <a:t>的大小会使得</a:t>
            </a:r>
            <a:r>
              <a:rPr lang="en-US" altLang="zh-CN" sz="2000" b="1" dirty="0">
                <a:latin typeface="+mj-ea"/>
                <a:ea typeface="+mj-ea"/>
              </a:rPr>
              <a:t>L2,L3</a:t>
            </a:r>
            <a:r>
              <a:rPr lang="zh-CN" altLang="en-US" sz="2000" b="1" dirty="0">
                <a:latin typeface="+mj-ea"/>
                <a:ea typeface="+mj-ea"/>
              </a:rPr>
              <a:t>随之一同增大。导致</a:t>
            </a:r>
            <a:r>
              <a:rPr lang="en-US" altLang="zh-CN" sz="2000" b="1" dirty="0">
                <a:latin typeface="+mj-ea"/>
                <a:ea typeface="+mj-ea"/>
              </a:rPr>
              <a:t>CPU</a:t>
            </a:r>
            <a:r>
              <a:rPr lang="zh-CN" altLang="en-US" sz="2000" b="1" dirty="0">
                <a:latin typeface="+mj-ea"/>
                <a:ea typeface="+mj-ea"/>
              </a:rPr>
              <a:t>面积显著增加。随之而来的散热问题也进一步限制了缓存大小。</a:t>
            </a:r>
          </a:p>
        </p:txBody>
      </p:sp>
    </p:spTree>
    <p:extLst>
      <p:ext uri="{BB962C8B-B14F-4D97-AF65-F5344CB8AC3E}">
        <p14:creationId xmlns:p14="http://schemas.microsoft.com/office/powerpoint/2010/main" val="82655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  <p:bldP spid="9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>
            <a:extLst>
              <a:ext uri="{FF2B5EF4-FFF2-40B4-BE49-F238E27FC236}">
                <a16:creationId xmlns:a16="http://schemas.microsoft.com/office/drawing/2014/main" id="{991DEE90-AC86-48BF-A20A-547D360E5EFB}"/>
              </a:ext>
            </a:extLst>
          </p:cNvPr>
          <p:cNvSpPr/>
          <p:nvPr/>
        </p:nvSpPr>
        <p:spPr>
          <a:xfrm>
            <a:off x="9404447" y="2184596"/>
            <a:ext cx="1913392" cy="191339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4632" y="-1"/>
            <a:ext cx="12196631" cy="2127749"/>
            <a:chOff x="-4632" y="-1"/>
            <a:chExt cx="12196631" cy="2127749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BF7FE7A-4E23-4577-B4D3-19330F26E572}"/>
                </a:ext>
              </a:extLst>
            </p:cNvPr>
            <p:cNvSpPr/>
            <p:nvPr/>
          </p:nvSpPr>
          <p:spPr>
            <a:xfrm flipV="1">
              <a:off x="0" y="1684"/>
              <a:ext cx="12191999" cy="2126064"/>
            </a:xfrm>
            <a:custGeom>
              <a:avLst/>
              <a:gdLst>
                <a:gd name="connsiteX0" fmla="*/ 0 w 12191999"/>
                <a:gd name="connsiteY0" fmla="*/ 2126064 h 2126064"/>
                <a:gd name="connsiteX1" fmla="*/ 12191999 w 12191999"/>
                <a:gd name="connsiteY1" fmla="*/ 2126064 h 2126064"/>
                <a:gd name="connsiteX2" fmla="*/ 0 w 12191999"/>
                <a:gd name="connsiteY2" fmla="*/ 0 h 212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9" h="2126064">
                  <a:moveTo>
                    <a:pt x="0" y="2126064"/>
                  </a:moveTo>
                  <a:lnTo>
                    <a:pt x="12191999" y="212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9A4E30-8FC8-4074-B7DA-5077F2AFF989}"/>
                </a:ext>
              </a:extLst>
            </p:cNvPr>
            <p:cNvSpPr/>
            <p:nvPr/>
          </p:nvSpPr>
          <p:spPr>
            <a:xfrm flipV="1">
              <a:off x="-4632" y="-1"/>
              <a:ext cx="845081" cy="695700"/>
            </a:xfrm>
            <a:custGeom>
              <a:avLst/>
              <a:gdLst>
                <a:gd name="connsiteX0" fmla="*/ 0 w 845081"/>
                <a:gd name="connsiteY0" fmla="*/ 695700 h 695700"/>
                <a:gd name="connsiteX1" fmla="*/ 845081 w 845081"/>
                <a:gd name="connsiteY1" fmla="*/ 695700 h 695700"/>
                <a:gd name="connsiteX2" fmla="*/ 0 w 845081"/>
                <a:gd name="connsiteY2" fmla="*/ 0 h 695700"/>
                <a:gd name="connsiteX3" fmla="*/ 0 w 845081"/>
                <a:gd name="connsiteY3" fmla="*/ 695700 h 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081" h="695700">
                  <a:moveTo>
                    <a:pt x="0" y="695700"/>
                  </a:moveTo>
                  <a:lnTo>
                    <a:pt x="845081" y="695700"/>
                  </a:lnTo>
                  <a:lnTo>
                    <a:pt x="0" y="0"/>
                  </a:lnTo>
                  <a:lnTo>
                    <a:pt x="0" y="695700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DED759B5-476E-48A8-882B-A40A31639608}"/>
                </a:ext>
              </a:extLst>
            </p:cNvPr>
            <p:cNvSpPr/>
            <p:nvPr/>
          </p:nvSpPr>
          <p:spPr>
            <a:xfrm flipV="1">
              <a:off x="2569944" y="9621"/>
              <a:ext cx="7642459" cy="1665174"/>
            </a:xfrm>
            <a:custGeom>
              <a:avLst/>
              <a:gdLst>
                <a:gd name="connsiteX0" fmla="*/ 2049597 w 7784426"/>
                <a:gd name="connsiteY0" fmla="*/ 1687299 h 1687299"/>
                <a:gd name="connsiteX1" fmla="*/ 7784426 w 7784426"/>
                <a:gd name="connsiteY1" fmla="*/ 1687299 h 1687299"/>
                <a:gd name="connsiteX2" fmla="*/ 7276089 w 7784426"/>
                <a:gd name="connsiteY2" fmla="*/ 1268818 h 1687299"/>
                <a:gd name="connsiteX3" fmla="*/ 0 w 7784426"/>
                <a:gd name="connsiteY3" fmla="*/ 0 h 1687299"/>
                <a:gd name="connsiteX4" fmla="*/ 2049597 w 7784426"/>
                <a:gd name="connsiteY4" fmla="*/ 1687299 h 16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4426" h="1687299">
                  <a:moveTo>
                    <a:pt x="2049597" y="1687299"/>
                  </a:moveTo>
                  <a:lnTo>
                    <a:pt x="7784426" y="1687299"/>
                  </a:lnTo>
                  <a:lnTo>
                    <a:pt x="7276089" y="1268818"/>
                  </a:lnTo>
                  <a:lnTo>
                    <a:pt x="0" y="0"/>
                  </a:lnTo>
                  <a:lnTo>
                    <a:pt x="2049597" y="1687299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3F5A969-260B-422F-B4E3-DA6395C64BC8}"/>
              </a:ext>
            </a:extLst>
          </p:cNvPr>
          <p:cNvGrpSpPr/>
          <p:nvPr/>
        </p:nvGrpSpPr>
        <p:grpSpPr>
          <a:xfrm>
            <a:off x="3154566" y="4130877"/>
            <a:ext cx="5762554" cy="1730828"/>
            <a:chOff x="3102428" y="3755572"/>
            <a:chExt cx="5762554" cy="1730828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C4BCF85-EA4C-493A-8D5E-F0143B36AB23}"/>
                </a:ext>
              </a:extLst>
            </p:cNvPr>
            <p:cNvCxnSpPr/>
            <p:nvPr/>
          </p:nvCxnSpPr>
          <p:spPr>
            <a:xfrm>
              <a:off x="3102428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E808EE5-120D-468C-A69F-51673B365677}"/>
                </a:ext>
              </a:extLst>
            </p:cNvPr>
            <p:cNvCxnSpPr/>
            <p:nvPr/>
          </p:nvCxnSpPr>
          <p:spPr>
            <a:xfrm>
              <a:off x="6019799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4991D69-27EB-405C-B1D3-36EF14D376BD}"/>
                </a:ext>
              </a:extLst>
            </p:cNvPr>
            <p:cNvCxnSpPr/>
            <p:nvPr/>
          </p:nvCxnSpPr>
          <p:spPr>
            <a:xfrm>
              <a:off x="8864982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CF43A9D-946B-4EC1-A72C-12F9965E137E}"/>
              </a:ext>
            </a:extLst>
          </p:cNvPr>
          <p:cNvGrpSpPr/>
          <p:nvPr/>
        </p:nvGrpSpPr>
        <p:grpSpPr>
          <a:xfrm>
            <a:off x="3055559" y="4428336"/>
            <a:ext cx="3235048" cy="707886"/>
            <a:chOff x="209724" y="4394568"/>
            <a:chExt cx="3235048" cy="707886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0AE1EE13-9C37-48CE-BDB5-4C39D3287054}"/>
                </a:ext>
              </a:extLst>
            </p:cNvPr>
            <p:cNvSpPr txBox="1"/>
            <p:nvPr/>
          </p:nvSpPr>
          <p:spPr>
            <a:xfrm>
              <a:off x="606377" y="4394568"/>
              <a:ext cx="23859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prstClr val="black"/>
                  </a:solidFill>
                  <a:latin typeface="微软雅黑"/>
                  <a:ea typeface="微软雅黑"/>
                </a:rPr>
                <a:t>T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heoretical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Analysis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F2CAF46-B10D-40CB-809E-1FD36E596AC9}"/>
                </a:ext>
              </a:extLst>
            </p:cNvPr>
            <p:cNvSpPr txBox="1"/>
            <p:nvPr/>
          </p:nvSpPr>
          <p:spPr>
            <a:xfrm>
              <a:off x="209724" y="4699310"/>
              <a:ext cx="3235048" cy="346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75522BE-CE53-47EB-8AEE-C0375FF18584}"/>
              </a:ext>
            </a:extLst>
          </p:cNvPr>
          <p:cNvGrpSpPr/>
          <p:nvPr/>
        </p:nvGrpSpPr>
        <p:grpSpPr>
          <a:xfrm>
            <a:off x="5948570" y="4428336"/>
            <a:ext cx="3235048" cy="651312"/>
            <a:chOff x="209724" y="4394568"/>
            <a:chExt cx="3235048" cy="651312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C9B050D-6789-4AA9-A526-56ECC8167D9A}"/>
                </a:ext>
              </a:extLst>
            </p:cNvPr>
            <p:cNvSpPr txBox="1"/>
            <p:nvPr/>
          </p:nvSpPr>
          <p:spPr>
            <a:xfrm>
              <a:off x="606377" y="4394568"/>
              <a:ext cx="2385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prstClr val="black"/>
                  </a:solidFill>
                  <a:latin typeface="微软雅黑"/>
                  <a:ea typeface="微软雅黑"/>
                </a:rPr>
                <a:t>The limitation 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5697B987-A274-4B86-8D56-FF0D05DEF62C}"/>
                </a:ext>
              </a:extLst>
            </p:cNvPr>
            <p:cNvSpPr txBox="1"/>
            <p:nvPr/>
          </p:nvSpPr>
          <p:spPr>
            <a:xfrm>
              <a:off x="209724" y="4699310"/>
              <a:ext cx="3235048" cy="346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2AAA4CA5-B98F-4084-9D8B-791B4F288906}"/>
              </a:ext>
            </a:extLst>
          </p:cNvPr>
          <p:cNvSpPr txBox="1"/>
          <p:nvPr/>
        </p:nvSpPr>
        <p:spPr>
          <a:xfrm>
            <a:off x="9079669" y="4428336"/>
            <a:ext cx="2385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</a:rPr>
              <a:t>Summary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D8E30C5-F3E2-490B-BA55-8584F5B46F7C}"/>
              </a:ext>
            </a:extLst>
          </p:cNvPr>
          <p:cNvGrpSpPr/>
          <p:nvPr/>
        </p:nvGrpSpPr>
        <p:grpSpPr>
          <a:xfrm>
            <a:off x="6868837" y="2467476"/>
            <a:ext cx="1300163" cy="1300163"/>
            <a:chOff x="6868837" y="2467476"/>
            <a:chExt cx="1300163" cy="1300163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A2B2B69-B1A9-43D3-8805-96C7DC83E749}"/>
                </a:ext>
              </a:extLst>
            </p:cNvPr>
            <p:cNvSpPr/>
            <p:nvPr/>
          </p:nvSpPr>
          <p:spPr>
            <a:xfrm>
              <a:off x="6868837" y="2467476"/>
              <a:ext cx="1300163" cy="13001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0" name="图形 49">
              <a:extLst>
                <a:ext uri="{FF2B5EF4-FFF2-40B4-BE49-F238E27FC236}">
                  <a16:creationId xmlns:a16="http://schemas.microsoft.com/office/drawing/2014/main" id="{9EAAE6D9-A0F7-4A31-8973-72D41173C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14643" y="2805011"/>
              <a:ext cx="550429" cy="634015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19C66ED-F764-400B-9AA0-0C65B6AF1012}"/>
              </a:ext>
            </a:extLst>
          </p:cNvPr>
          <p:cNvGrpSpPr/>
          <p:nvPr/>
        </p:nvGrpSpPr>
        <p:grpSpPr>
          <a:xfrm>
            <a:off x="4023002" y="2467476"/>
            <a:ext cx="1300163" cy="1300163"/>
            <a:chOff x="4023002" y="2467476"/>
            <a:chExt cx="1300163" cy="1300163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BB762AA-0FA7-4AE0-9706-E0F0F67F6B71}"/>
                </a:ext>
              </a:extLst>
            </p:cNvPr>
            <p:cNvSpPr/>
            <p:nvPr/>
          </p:nvSpPr>
          <p:spPr>
            <a:xfrm>
              <a:off x="4023002" y="2467476"/>
              <a:ext cx="1300163" cy="1300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1" name="图形 50">
              <a:extLst>
                <a:ext uri="{FF2B5EF4-FFF2-40B4-BE49-F238E27FC236}">
                  <a16:creationId xmlns:a16="http://schemas.microsoft.com/office/drawing/2014/main" id="{2EB309AA-217D-47D1-AA4F-092E330BA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26109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3751CDC-445C-446B-B799-DBBAD7025BE3}"/>
              </a:ext>
            </a:extLst>
          </p:cNvPr>
          <p:cNvGrpSpPr/>
          <p:nvPr/>
        </p:nvGrpSpPr>
        <p:grpSpPr>
          <a:xfrm>
            <a:off x="1177167" y="2481733"/>
            <a:ext cx="1300163" cy="1300163"/>
            <a:chOff x="1177167" y="2337355"/>
            <a:chExt cx="1300163" cy="1300163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773D16B-B26D-4ACE-B82D-19CC3160B13E}"/>
                </a:ext>
              </a:extLst>
            </p:cNvPr>
            <p:cNvSpPr/>
            <p:nvPr/>
          </p:nvSpPr>
          <p:spPr>
            <a:xfrm>
              <a:off x="1177167" y="2337355"/>
              <a:ext cx="1300163" cy="1300163"/>
            </a:xfrm>
            <a:prstGeom prst="ellipse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A3425BBB-6727-4250-85F3-365EA0CB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82804" y="2708834"/>
              <a:ext cx="633116" cy="634015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312F191-3487-48B2-8693-727C14881658}"/>
              </a:ext>
            </a:extLst>
          </p:cNvPr>
          <p:cNvGrpSpPr/>
          <p:nvPr/>
        </p:nvGrpSpPr>
        <p:grpSpPr>
          <a:xfrm>
            <a:off x="9714671" y="2467476"/>
            <a:ext cx="1300163" cy="1300163"/>
            <a:chOff x="9714671" y="2467476"/>
            <a:chExt cx="1300163" cy="1300163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282D3A1-3DD5-42E5-BC06-B87C450047C1}"/>
                </a:ext>
              </a:extLst>
            </p:cNvPr>
            <p:cNvSpPr/>
            <p:nvPr/>
          </p:nvSpPr>
          <p:spPr>
            <a:xfrm>
              <a:off x="9714671" y="2467476"/>
              <a:ext cx="1300163" cy="130016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3" name="图形 52">
              <a:extLst>
                <a:ext uri="{FF2B5EF4-FFF2-40B4-BE49-F238E27FC236}">
                  <a16:creationId xmlns:a16="http://schemas.microsoft.com/office/drawing/2014/main" id="{4AD0FFA1-B1D6-4A7A-8CFA-8B13327B5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42056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1DC4DF9-EDB5-4893-B60E-C4238C656D54}"/>
              </a:ext>
            </a:extLst>
          </p:cNvPr>
          <p:cNvGrpSpPr/>
          <p:nvPr/>
        </p:nvGrpSpPr>
        <p:grpSpPr>
          <a:xfrm>
            <a:off x="7796463" y="964934"/>
            <a:ext cx="4049551" cy="873366"/>
            <a:chOff x="7796463" y="964934"/>
            <a:chExt cx="4049551" cy="87336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0C6EF5C-9CFE-4CE5-8D09-222CD3D47BEE}"/>
                </a:ext>
              </a:extLst>
            </p:cNvPr>
            <p:cNvSpPr txBox="1"/>
            <p:nvPr/>
          </p:nvSpPr>
          <p:spPr>
            <a:xfrm>
              <a:off x="8212132" y="964934"/>
              <a:ext cx="36338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CONTENTS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29C69BF-F084-41CE-B5C1-0F9FAF53BB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6463" y="1838300"/>
              <a:ext cx="360786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625B235-73FE-4F5D-B741-E83D11F67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4175" y="1762998"/>
              <a:ext cx="86015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B2A5590-4C2D-49EC-8832-F5EB782F5745}"/>
              </a:ext>
            </a:extLst>
          </p:cNvPr>
          <p:cNvGrpSpPr/>
          <p:nvPr/>
        </p:nvGrpSpPr>
        <p:grpSpPr>
          <a:xfrm>
            <a:off x="173449" y="4428336"/>
            <a:ext cx="3235048" cy="931388"/>
            <a:chOff x="209724" y="4394568"/>
            <a:chExt cx="3235048" cy="931388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48B34B3-953B-43F7-9936-47B1D78ECC55}"/>
                </a:ext>
              </a:extLst>
            </p:cNvPr>
            <p:cNvSpPr txBox="1"/>
            <p:nvPr/>
          </p:nvSpPr>
          <p:spPr>
            <a:xfrm>
              <a:off x="606377" y="4394568"/>
              <a:ext cx="23859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prstClr val="black"/>
                  </a:solidFill>
                  <a:latin typeface="微软雅黑"/>
                  <a:ea typeface="微软雅黑"/>
                </a:rPr>
                <a:t>Background introduction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A754894-4355-4EF2-A7A1-C0984BD0606C}"/>
                </a:ext>
              </a:extLst>
            </p:cNvPr>
            <p:cNvSpPr txBox="1"/>
            <p:nvPr/>
          </p:nvSpPr>
          <p:spPr>
            <a:xfrm>
              <a:off x="209724" y="4699310"/>
              <a:ext cx="3235048" cy="626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pic>
        <p:nvPicPr>
          <p:cNvPr id="38" name="图形 37">
            <a:extLst>
              <a:ext uri="{FF2B5EF4-FFF2-40B4-BE49-F238E27FC236}">
                <a16:creationId xmlns:a16="http://schemas.microsoft.com/office/drawing/2014/main" id="{6B9C6FAA-6780-431A-910C-738D95B35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2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>
            <a:extLst>
              <a:ext uri="{FF2B5EF4-FFF2-40B4-BE49-F238E27FC236}">
                <a16:creationId xmlns:a16="http://schemas.microsoft.com/office/drawing/2014/main" id="{E86CA992-2458-4D0A-B4A6-2C7C9652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1960" y="2827608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01A623C9-37DC-4B6E-BD65-56B0C3376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8912" y="366955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0BC3B4D-DE95-4660-8889-F39AB20F4DBD}"/>
              </a:ext>
            </a:extLst>
          </p:cNvPr>
          <p:cNvSpPr/>
          <p:nvPr/>
        </p:nvSpPr>
        <p:spPr>
          <a:xfrm flipV="1">
            <a:off x="0" y="6552308"/>
            <a:ext cx="12178488" cy="305692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E317E6C-BBA7-4430-84FA-4C6C4487F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43909" y="175131"/>
            <a:ext cx="1508654" cy="529352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A3094F62-EAF0-41BE-8707-942335AF67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8208" y="42680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D76DFED0-B383-4A06-A2D3-4719720C40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1408" y="440248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9C81B2E4-B51C-49D8-B71F-3CEFEAECC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1408" y="5365067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3FECFCA-7D80-4796-9562-DE7780060511}"/>
              </a:ext>
            </a:extLst>
          </p:cNvPr>
          <p:cNvSpPr txBox="1"/>
          <p:nvPr/>
        </p:nvSpPr>
        <p:spPr>
          <a:xfrm>
            <a:off x="4135771" y="6104482"/>
            <a:ext cx="377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3F87"/>
                </a:solidFill>
              </a:rPr>
              <a:t>勤 学 </a:t>
            </a:r>
            <a:r>
              <a:rPr lang="en-US" altLang="zh-CN" dirty="0">
                <a:solidFill>
                  <a:srgbClr val="003F87"/>
                </a:solidFill>
              </a:rPr>
              <a:t> /  </a:t>
            </a:r>
            <a:r>
              <a:rPr lang="zh-CN" altLang="en-US" dirty="0">
                <a:solidFill>
                  <a:srgbClr val="003F87"/>
                </a:solidFill>
              </a:rPr>
              <a:t>修 德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明 辨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笃 实</a:t>
            </a: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6A1B681F-C850-4D63-9310-6FD6D4B84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3928" y="336050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9718D3A6-E32A-4F9D-A1F9-D28E2D3EC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7928" y="673324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630D5242-335A-4398-B6EC-29E1F7963E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04305" y="485705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DC784CC6-B30C-4AE7-9777-FC110D303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7866" y="4360212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4" name="椭圆 3"/>
          <p:cNvSpPr/>
          <p:nvPr/>
        </p:nvSpPr>
        <p:spPr>
          <a:xfrm>
            <a:off x="7623222" y="5482886"/>
            <a:ext cx="2987665" cy="777348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185335" y="5781218"/>
            <a:ext cx="1863440" cy="242352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B5BB83-F3B1-98AF-B719-DB8D60423AE1}"/>
              </a:ext>
            </a:extLst>
          </p:cNvPr>
          <p:cNvSpPr/>
          <p:nvPr/>
        </p:nvSpPr>
        <p:spPr>
          <a:xfrm>
            <a:off x="-92278" y="806782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4A4BC0-01E9-401E-A362-039D104B6ACF}"/>
              </a:ext>
            </a:extLst>
          </p:cNvPr>
          <p:cNvSpPr txBox="1"/>
          <p:nvPr/>
        </p:nvSpPr>
        <p:spPr>
          <a:xfrm>
            <a:off x="4712348" y="102387"/>
            <a:ext cx="544213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prstClr val="black"/>
                </a:solidFill>
                <a:latin typeface="微软雅黑"/>
                <a:ea typeface="微软雅黑"/>
              </a:rPr>
              <a:t>Summary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BE7210-3465-B389-4A0B-0A66DBD8D296}"/>
              </a:ext>
            </a:extLst>
          </p:cNvPr>
          <p:cNvSpPr txBox="1"/>
          <p:nvPr/>
        </p:nvSpPr>
        <p:spPr>
          <a:xfrm>
            <a:off x="466592" y="1467373"/>
            <a:ext cx="8221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j-ea"/>
                <a:ea typeface="+mj-ea"/>
              </a:rPr>
              <a:t>一</a:t>
            </a:r>
            <a:r>
              <a:rPr lang="en-US" altLang="zh-CN" sz="2400" b="1" dirty="0">
                <a:latin typeface="+mj-ea"/>
                <a:ea typeface="+mj-ea"/>
              </a:rPr>
              <a:t>.</a:t>
            </a:r>
            <a:r>
              <a:rPr lang="zh-CN" altLang="en-US" sz="2400" b="1" dirty="0">
                <a:latin typeface="+mj-ea"/>
                <a:ea typeface="+mj-ea"/>
              </a:rPr>
              <a:t>增大</a:t>
            </a:r>
            <a:r>
              <a:rPr lang="en-US" altLang="zh-CN" sz="2400" b="1" dirty="0">
                <a:latin typeface="+mj-ea"/>
                <a:ea typeface="+mj-ea"/>
              </a:rPr>
              <a:t>cache size</a:t>
            </a:r>
            <a:r>
              <a:rPr lang="zh-CN" altLang="en-US" sz="2400" b="1" dirty="0">
                <a:latin typeface="+mj-ea"/>
                <a:ea typeface="+mj-ea"/>
              </a:rPr>
              <a:t>，在一定范围内能够降低</a:t>
            </a:r>
            <a:r>
              <a:rPr lang="en-US" altLang="zh-CN" sz="2400" b="1" dirty="0">
                <a:latin typeface="+mj-ea"/>
                <a:ea typeface="+mj-ea"/>
              </a:rPr>
              <a:t>missing rate</a:t>
            </a:r>
            <a:r>
              <a:rPr lang="zh-CN" altLang="en-US" sz="2400" b="1" dirty="0">
                <a:latin typeface="+mj-ea"/>
                <a:ea typeface="+mj-ea"/>
              </a:rPr>
              <a:t>，从而提高</a:t>
            </a:r>
            <a:r>
              <a:rPr lang="en-US" altLang="zh-CN" sz="2400" b="1" dirty="0">
                <a:latin typeface="+mj-ea"/>
                <a:ea typeface="+mj-ea"/>
              </a:rPr>
              <a:t>CPU</a:t>
            </a:r>
            <a:r>
              <a:rPr lang="zh-CN" altLang="en-US" sz="2400" b="1" dirty="0">
                <a:latin typeface="+mj-ea"/>
                <a:ea typeface="+mj-ea"/>
              </a:rPr>
              <a:t>运行效率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0CB269-2D95-B190-BDBF-F36CF23D8311}"/>
              </a:ext>
            </a:extLst>
          </p:cNvPr>
          <p:cNvSpPr txBox="1"/>
          <p:nvPr/>
        </p:nvSpPr>
        <p:spPr>
          <a:xfrm>
            <a:off x="466593" y="2756637"/>
            <a:ext cx="8221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sz="24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二</a:t>
            </a:r>
            <a:r>
              <a:rPr lang="en-US" altLang="zh-CN" sz="24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.</a:t>
            </a:r>
            <a:r>
              <a:rPr lang="zh-CN" altLang="zh-CN" sz="24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且超过一定范围内，由于边际效应，对</a:t>
            </a:r>
            <a:r>
              <a:rPr lang="en-US" altLang="zh-CN" sz="24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missing time </a:t>
            </a:r>
            <a:r>
              <a:rPr lang="zh-CN" altLang="zh-CN" sz="24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的减小效果逐渐降低，同时</a:t>
            </a:r>
            <a:r>
              <a:rPr lang="en-US" altLang="zh-CN" sz="24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Cache size</a:t>
            </a:r>
            <a:r>
              <a:rPr lang="zh-CN" altLang="zh-CN" sz="24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的增大也导致了 </a:t>
            </a:r>
            <a:r>
              <a:rPr lang="en-US" altLang="zh-CN" sz="24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hit time </a:t>
            </a:r>
            <a:r>
              <a:rPr lang="zh-CN" altLang="zh-CN" sz="24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增加等一系列问题，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B92756-6F2A-57BC-7A93-E07C667D94E8}"/>
              </a:ext>
            </a:extLst>
          </p:cNvPr>
          <p:cNvSpPr txBox="1"/>
          <p:nvPr/>
        </p:nvSpPr>
        <p:spPr>
          <a:xfrm>
            <a:off x="466592" y="4661554"/>
            <a:ext cx="90251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j-ea"/>
                <a:ea typeface="+mj-ea"/>
                <a:cs typeface="Times New Roman" panose="02020603050405020304" pitchFamily="18" charset="0"/>
              </a:rPr>
              <a:t>三</a:t>
            </a:r>
            <a:r>
              <a:rPr lang="en-US" altLang="zh-CN" sz="2400" b="1" dirty="0">
                <a:latin typeface="+mj-ea"/>
                <a:ea typeface="+mj-ea"/>
                <a:cs typeface="Times New Roman" panose="02020603050405020304" pitchFamily="18" charset="0"/>
              </a:rPr>
              <a:t>.</a:t>
            </a:r>
            <a:r>
              <a:rPr lang="zh-CN" altLang="zh-CN" sz="24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实际应用中，采用多级</a:t>
            </a:r>
            <a:r>
              <a:rPr lang="en-US" altLang="zh-CN" sz="24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Cache</a:t>
            </a:r>
            <a:r>
              <a:rPr lang="zh-CN" altLang="zh-CN" sz="24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结构</a:t>
            </a:r>
            <a:r>
              <a:rPr lang="en-US" altLang="zh-CN" sz="24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(</a:t>
            </a:r>
            <a:r>
              <a:rPr lang="zh-CN" altLang="zh-CN" sz="24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一般为三级</a:t>
            </a:r>
            <a:r>
              <a:rPr lang="en-US" altLang="zh-CN" sz="24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),</a:t>
            </a:r>
            <a:r>
              <a:rPr lang="zh-CN" altLang="zh-CN" sz="24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来兼顾</a:t>
            </a:r>
            <a:r>
              <a:rPr lang="en-US" altLang="zh-CN" sz="24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missing rate </a:t>
            </a:r>
            <a:r>
              <a:rPr lang="zh-CN" altLang="zh-CN" sz="24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和 </a:t>
            </a:r>
            <a:r>
              <a:rPr lang="en-US" altLang="zh-CN" sz="24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hit time</a:t>
            </a:r>
            <a:endParaRPr lang="zh-CN" altLang="zh-CN" sz="2400" b="1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112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>
            <a:extLst>
              <a:ext uri="{FF2B5EF4-FFF2-40B4-BE49-F238E27FC236}">
                <a16:creationId xmlns:a16="http://schemas.microsoft.com/office/drawing/2014/main" id="{9E16A54B-3014-4DC3-A96D-7A2A8A68A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0309" y="1445121"/>
            <a:ext cx="5215098" cy="4330394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E86CA992-2458-4D0A-B4A6-2C7C96529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31960" y="2827608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01A623C9-37DC-4B6E-BD65-56B0C3376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58912" y="366955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0BC3B4D-DE95-4660-8889-F39AB20F4DBD}"/>
              </a:ext>
            </a:extLst>
          </p:cNvPr>
          <p:cNvSpPr/>
          <p:nvPr/>
        </p:nvSpPr>
        <p:spPr>
          <a:xfrm flipV="1">
            <a:off x="0" y="6552308"/>
            <a:ext cx="12178488" cy="305692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0597D1-D3A9-4543-B7E9-42A99E9122D9}"/>
              </a:ext>
            </a:extLst>
          </p:cNvPr>
          <p:cNvSpPr txBox="1"/>
          <p:nvPr/>
        </p:nvSpPr>
        <p:spPr>
          <a:xfrm>
            <a:off x="8016305" y="2558909"/>
            <a:ext cx="2703287" cy="722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003F87"/>
                </a:solidFill>
                <a:latin typeface="微软雅黑"/>
                <a:ea typeface="微软雅黑"/>
              </a:rPr>
              <a:t>感谢观看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3F87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E317E6C-BBA7-4430-84FA-4C6C4487FA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43909" y="175131"/>
            <a:ext cx="1508654" cy="529352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A3094F62-EAF0-41BE-8707-942335AF6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8208" y="42680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D76DFED0-B383-4A06-A2D3-4719720C4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1408" y="440248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9C81B2E4-B51C-49D8-B71F-3CEFEAECC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1408" y="5365067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3FECFCA-7D80-4796-9562-DE7780060511}"/>
              </a:ext>
            </a:extLst>
          </p:cNvPr>
          <p:cNvSpPr txBox="1"/>
          <p:nvPr/>
        </p:nvSpPr>
        <p:spPr>
          <a:xfrm>
            <a:off x="4135771" y="6104482"/>
            <a:ext cx="377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3F87"/>
                </a:solidFill>
              </a:rPr>
              <a:t>勤 学 </a:t>
            </a:r>
            <a:r>
              <a:rPr lang="en-US" altLang="zh-CN" dirty="0">
                <a:solidFill>
                  <a:srgbClr val="003F87"/>
                </a:solidFill>
              </a:rPr>
              <a:t> /  </a:t>
            </a:r>
            <a:r>
              <a:rPr lang="zh-CN" altLang="en-US" dirty="0">
                <a:solidFill>
                  <a:srgbClr val="003F87"/>
                </a:solidFill>
              </a:rPr>
              <a:t>修 德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明 辨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笃 实</a:t>
            </a: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6A1B681F-C850-4D63-9310-6FD6D4B84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3928" y="336050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9718D3A6-E32A-4F9D-A1F9-D28E2D3ECD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7928" y="673324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630D5242-335A-4398-B6EC-29E1F7963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4305" y="485705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DC784CC6-B30C-4AE7-9777-FC110D3031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47866" y="4360212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4" y="1189878"/>
            <a:ext cx="5961580" cy="44709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3550" y="1189877"/>
            <a:ext cx="5970535" cy="4470904"/>
          </a:xfrm>
          <a:prstGeom prst="rect">
            <a:avLst/>
          </a:prstGeom>
          <a:solidFill>
            <a:schemeClr val="bg1">
              <a:lumMod val="8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7623222" y="5482886"/>
            <a:ext cx="2987665" cy="777348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185335" y="5781218"/>
            <a:ext cx="1863440" cy="242352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6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>
            <a:extLst>
              <a:ext uri="{FF2B5EF4-FFF2-40B4-BE49-F238E27FC236}">
                <a16:creationId xmlns:a16="http://schemas.microsoft.com/office/drawing/2014/main" id="{991DEE90-AC86-48BF-A20A-547D360E5EFB}"/>
              </a:ext>
            </a:extLst>
          </p:cNvPr>
          <p:cNvSpPr/>
          <p:nvPr/>
        </p:nvSpPr>
        <p:spPr>
          <a:xfrm>
            <a:off x="870552" y="2175118"/>
            <a:ext cx="1913392" cy="191339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4632" y="-1"/>
            <a:ext cx="12196631" cy="2127749"/>
            <a:chOff x="-4632" y="-1"/>
            <a:chExt cx="12196631" cy="2127749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BF7FE7A-4E23-4577-B4D3-19330F26E572}"/>
                </a:ext>
              </a:extLst>
            </p:cNvPr>
            <p:cNvSpPr/>
            <p:nvPr/>
          </p:nvSpPr>
          <p:spPr>
            <a:xfrm flipV="1">
              <a:off x="0" y="1684"/>
              <a:ext cx="12191999" cy="2126064"/>
            </a:xfrm>
            <a:custGeom>
              <a:avLst/>
              <a:gdLst>
                <a:gd name="connsiteX0" fmla="*/ 0 w 12191999"/>
                <a:gd name="connsiteY0" fmla="*/ 2126064 h 2126064"/>
                <a:gd name="connsiteX1" fmla="*/ 12191999 w 12191999"/>
                <a:gd name="connsiteY1" fmla="*/ 2126064 h 2126064"/>
                <a:gd name="connsiteX2" fmla="*/ 0 w 12191999"/>
                <a:gd name="connsiteY2" fmla="*/ 0 h 212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9" h="2126064">
                  <a:moveTo>
                    <a:pt x="0" y="2126064"/>
                  </a:moveTo>
                  <a:lnTo>
                    <a:pt x="12191999" y="212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9A4E30-8FC8-4074-B7DA-5077F2AFF989}"/>
                </a:ext>
              </a:extLst>
            </p:cNvPr>
            <p:cNvSpPr/>
            <p:nvPr/>
          </p:nvSpPr>
          <p:spPr>
            <a:xfrm flipV="1">
              <a:off x="-4632" y="-1"/>
              <a:ext cx="845081" cy="695700"/>
            </a:xfrm>
            <a:custGeom>
              <a:avLst/>
              <a:gdLst>
                <a:gd name="connsiteX0" fmla="*/ 0 w 845081"/>
                <a:gd name="connsiteY0" fmla="*/ 695700 h 695700"/>
                <a:gd name="connsiteX1" fmla="*/ 845081 w 845081"/>
                <a:gd name="connsiteY1" fmla="*/ 695700 h 695700"/>
                <a:gd name="connsiteX2" fmla="*/ 0 w 845081"/>
                <a:gd name="connsiteY2" fmla="*/ 0 h 695700"/>
                <a:gd name="connsiteX3" fmla="*/ 0 w 845081"/>
                <a:gd name="connsiteY3" fmla="*/ 695700 h 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081" h="695700">
                  <a:moveTo>
                    <a:pt x="0" y="695700"/>
                  </a:moveTo>
                  <a:lnTo>
                    <a:pt x="845081" y="695700"/>
                  </a:lnTo>
                  <a:lnTo>
                    <a:pt x="0" y="0"/>
                  </a:lnTo>
                  <a:lnTo>
                    <a:pt x="0" y="695700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DED759B5-476E-48A8-882B-A40A31639608}"/>
                </a:ext>
              </a:extLst>
            </p:cNvPr>
            <p:cNvSpPr/>
            <p:nvPr/>
          </p:nvSpPr>
          <p:spPr>
            <a:xfrm flipV="1">
              <a:off x="2569944" y="9621"/>
              <a:ext cx="7642459" cy="1665174"/>
            </a:xfrm>
            <a:custGeom>
              <a:avLst/>
              <a:gdLst>
                <a:gd name="connsiteX0" fmla="*/ 2049597 w 7784426"/>
                <a:gd name="connsiteY0" fmla="*/ 1687299 h 1687299"/>
                <a:gd name="connsiteX1" fmla="*/ 7784426 w 7784426"/>
                <a:gd name="connsiteY1" fmla="*/ 1687299 h 1687299"/>
                <a:gd name="connsiteX2" fmla="*/ 7276089 w 7784426"/>
                <a:gd name="connsiteY2" fmla="*/ 1268818 h 1687299"/>
                <a:gd name="connsiteX3" fmla="*/ 0 w 7784426"/>
                <a:gd name="connsiteY3" fmla="*/ 0 h 1687299"/>
                <a:gd name="connsiteX4" fmla="*/ 2049597 w 7784426"/>
                <a:gd name="connsiteY4" fmla="*/ 1687299 h 16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4426" h="1687299">
                  <a:moveTo>
                    <a:pt x="2049597" y="1687299"/>
                  </a:moveTo>
                  <a:lnTo>
                    <a:pt x="7784426" y="1687299"/>
                  </a:lnTo>
                  <a:lnTo>
                    <a:pt x="7276089" y="1268818"/>
                  </a:lnTo>
                  <a:lnTo>
                    <a:pt x="0" y="0"/>
                  </a:lnTo>
                  <a:lnTo>
                    <a:pt x="2049597" y="1687299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3F5A969-260B-422F-B4E3-DA6395C64BC8}"/>
              </a:ext>
            </a:extLst>
          </p:cNvPr>
          <p:cNvGrpSpPr/>
          <p:nvPr/>
        </p:nvGrpSpPr>
        <p:grpSpPr>
          <a:xfrm>
            <a:off x="3154566" y="4130877"/>
            <a:ext cx="5762554" cy="1730828"/>
            <a:chOff x="3102428" y="3755572"/>
            <a:chExt cx="5762554" cy="1730828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C4BCF85-EA4C-493A-8D5E-F0143B36AB23}"/>
                </a:ext>
              </a:extLst>
            </p:cNvPr>
            <p:cNvCxnSpPr/>
            <p:nvPr/>
          </p:nvCxnSpPr>
          <p:spPr>
            <a:xfrm>
              <a:off x="3102428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E808EE5-120D-468C-A69F-51673B365677}"/>
                </a:ext>
              </a:extLst>
            </p:cNvPr>
            <p:cNvCxnSpPr/>
            <p:nvPr/>
          </p:nvCxnSpPr>
          <p:spPr>
            <a:xfrm>
              <a:off x="6019799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4991D69-27EB-405C-B1D3-36EF14D376BD}"/>
                </a:ext>
              </a:extLst>
            </p:cNvPr>
            <p:cNvCxnSpPr/>
            <p:nvPr/>
          </p:nvCxnSpPr>
          <p:spPr>
            <a:xfrm>
              <a:off x="8864982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CF43A9D-946B-4EC1-A72C-12F9965E137E}"/>
              </a:ext>
            </a:extLst>
          </p:cNvPr>
          <p:cNvGrpSpPr/>
          <p:nvPr/>
        </p:nvGrpSpPr>
        <p:grpSpPr>
          <a:xfrm>
            <a:off x="3055559" y="4428336"/>
            <a:ext cx="3235048" cy="707886"/>
            <a:chOff x="209724" y="4394568"/>
            <a:chExt cx="3235048" cy="707886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0AE1EE13-9C37-48CE-BDB5-4C39D3287054}"/>
                </a:ext>
              </a:extLst>
            </p:cNvPr>
            <p:cNvSpPr txBox="1"/>
            <p:nvPr/>
          </p:nvSpPr>
          <p:spPr>
            <a:xfrm>
              <a:off x="606377" y="4394568"/>
              <a:ext cx="23859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prstClr val="black"/>
                  </a:solidFill>
                  <a:latin typeface="微软雅黑"/>
                  <a:ea typeface="微软雅黑"/>
                </a:rPr>
                <a:t>T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heoretical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Analysis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F2CAF46-B10D-40CB-809E-1FD36E596AC9}"/>
                </a:ext>
              </a:extLst>
            </p:cNvPr>
            <p:cNvSpPr txBox="1"/>
            <p:nvPr/>
          </p:nvSpPr>
          <p:spPr>
            <a:xfrm>
              <a:off x="209724" y="4699310"/>
              <a:ext cx="3235048" cy="346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75522BE-CE53-47EB-8AEE-C0375FF18584}"/>
              </a:ext>
            </a:extLst>
          </p:cNvPr>
          <p:cNvGrpSpPr/>
          <p:nvPr/>
        </p:nvGrpSpPr>
        <p:grpSpPr>
          <a:xfrm>
            <a:off x="5986340" y="4428336"/>
            <a:ext cx="3235048" cy="690180"/>
            <a:chOff x="247494" y="4394568"/>
            <a:chExt cx="3235048" cy="690180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C9B050D-6789-4AA9-A526-56ECC8167D9A}"/>
                </a:ext>
              </a:extLst>
            </p:cNvPr>
            <p:cNvSpPr txBox="1"/>
            <p:nvPr/>
          </p:nvSpPr>
          <p:spPr>
            <a:xfrm>
              <a:off x="606377" y="4394568"/>
              <a:ext cx="2385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prstClr val="black"/>
                  </a:solidFill>
                  <a:latin typeface="微软雅黑"/>
                  <a:ea typeface="微软雅黑"/>
                </a:rPr>
                <a:t>The limitation 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5697B987-A274-4B86-8D56-FF0D05DEF62C}"/>
                </a:ext>
              </a:extLst>
            </p:cNvPr>
            <p:cNvSpPr txBox="1"/>
            <p:nvPr/>
          </p:nvSpPr>
          <p:spPr>
            <a:xfrm>
              <a:off x="247494" y="4738178"/>
              <a:ext cx="3235048" cy="346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2AAA4CA5-B98F-4084-9D8B-791B4F288906}"/>
              </a:ext>
            </a:extLst>
          </p:cNvPr>
          <p:cNvSpPr txBox="1"/>
          <p:nvPr/>
        </p:nvSpPr>
        <p:spPr>
          <a:xfrm>
            <a:off x="9079669" y="4428336"/>
            <a:ext cx="2385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</a:rPr>
              <a:t>Summary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D8E30C5-F3E2-490B-BA55-8584F5B46F7C}"/>
              </a:ext>
            </a:extLst>
          </p:cNvPr>
          <p:cNvGrpSpPr/>
          <p:nvPr/>
        </p:nvGrpSpPr>
        <p:grpSpPr>
          <a:xfrm>
            <a:off x="6868837" y="2467476"/>
            <a:ext cx="1300163" cy="1300163"/>
            <a:chOff x="6868837" y="2467476"/>
            <a:chExt cx="1300163" cy="1300163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A2B2B69-B1A9-43D3-8805-96C7DC83E749}"/>
                </a:ext>
              </a:extLst>
            </p:cNvPr>
            <p:cNvSpPr/>
            <p:nvPr/>
          </p:nvSpPr>
          <p:spPr>
            <a:xfrm>
              <a:off x="6868837" y="2467476"/>
              <a:ext cx="1300163" cy="13001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0" name="图形 49">
              <a:extLst>
                <a:ext uri="{FF2B5EF4-FFF2-40B4-BE49-F238E27FC236}">
                  <a16:creationId xmlns:a16="http://schemas.microsoft.com/office/drawing/2014/main" id="{9EAAE6D9-A0F7-4A31-8973-72D41173C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14643" y="2805011"/>
              <a:ext cx="550429" cy="634015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19C66ED-F764-400B-9AA0-0C65B6AF1012}"/>
              </a:ext>
            </a:extLst>
          </p:cNvPr>
          <p:cNvGrpSpPr/>
          <p:nvPr/>
        </p:nvGrpSpPr>
        <p:grpSpPr>
          <a:xfrm>
            <a:off x="4023002" y="2467476"/>
            <a:ext cx="1300163" cy="1300163"/>
            <a:chOff x="4023002" y="2467476"/>
            <a:chExt cx="1300163" cy="1300163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BB762AA-0FA7-4AE0-9706-E0F0F67F6B71}"/>
                </a:ext>
              </a:extLst>
            </p:cNvPr>
            <p:cNvSpPr/>
            <p:nvPr/>
          </p:nvSpPr>
          <p:spPr>
            <a:xfrm>
              <a:off x="4023002" y="2467476"/>
              <a:ext cx="1300163" cy="1300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1" name="图形 50">
              <a:extLst>
                <a:ext uri="{FF2B5EF4-FFF2-40B4-BE49-F238E27FC236}">
                  <a16:creationId xmlns:a16="http://schemas.microsoft.com/office/drawing/2014/main" id="{2EB309AA-217D-47D1-AA4F-092E330BA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26109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3751CDC-445C-446B-B799-DBBAD7025BE3}"/>
              </a:ext>
            </a:extLst>
          </p:cNvPr>
          <p:cNvGrpSpPr/>
          <p:nvPr/>
        </p:nvGrpSpPr>
        <p:grpSpPr>
          <a:xfrm>
            <a:off x="1177167" y="2481733"/>
            <a:ext cx="1300163" cy="1300163"/>
            <a:chOff x="1177167" y="2337355"/>
            <a:chExt cx="1300163" cy="1300163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773D16B-B26D-4ACE-B82D-19CC3160B13E}"/>
                </a:ext>
              </a:extLst>
            </p:cNvPr>
            <p:cNvSpPr/>
            <p:nvPr/>
          </p:nvSpPr>
          <p:spPr>
            <a:xfrm>
              <a:off x="1177167" y="2337355"/>
              <a:ext cx="1300163" cy="1300163"/>
            </a:xfrm>
            <a:prstGeom prst="ellipse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A3425BBB-6727-4250-85F3-365EA0CB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82804" y="2708834"/>
              <a:ext cx="633116" cy="634015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312F191-3487-48B2-8693-727C14881658}"/>
              </a:ext>
            </a:extLst>
          </p:cNvPr>
          <p:cNvGrpSpPr/>
          <p:nvPr/>
        </p:nvGrpSpPr>
        <p:grpSpPr>
          <a:xfrm>
            <a:off x="9714671" y="2467476"/>
            <a:ext cx="1300163" cy="1300163"/>
            <a:chOff x="9714671" y="2467476"/>
            <a:chExt cx="1300163" cy="1300163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282D3A1-3DD5-42E5-BC06-B87C450047C1}"/>
                </a:ext>
              </a:extLst>
            </p:cNvPr>
            <p:cNvSpPr/>
            <p:nvPr/>
          </p:nvSpPr>
          <p:spPr>
            <a:xfrm>
              <a:off x="9714671" y="2467476"/>
              <a:ext cx="1300163" cy="130016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3" name="图形 52">
              <a:extLst>
                <a:ext uri="{FF2B5EF4-FFF2-40B4-BE49-F238E27FC236}">
                  <a16:creationId xmlns:a16="http://schemas.microsoft.com/office/drawing/2014/main" id="{4AD0FFA1-B1D6-4A7A-8CFA-8B13327B5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42056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1DC4DF9-EDB5-4893-B60E-C4238C656D54}"/>
              </a:ext>
            </a:extLst>
          </p:cNvPr>
          <p:cNvGrpSpPr/>
          <p:nvPr/>
        </p:nvGrpSpPr>
        <p:grpSpPr>
          <a:xfrm>
            <a:off x="7796463" y="964934"/>
            <a:ext cx="4049551" cy="873366"/>
            <a:chOff x="7796463" y="964934"/>
            <a:chExt cx="4049551" cy="87336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0C6EF5C-9CFE-4CE5-8D09-222CD3D47BEE}"/>
                </a:ext>
              </a:extLst>
            </p:cNvPr>
            <p:cNvSpPr txBox="1"/>
            <p:nvPr/>
          </p:nvSpPr>
          <p:spPr>
            <a:xfrm>
              <a:off x="8212132" y="964934"/>
              <a:ext cx="36338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CONTENTS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29C69BF-F084-41CE-B5C1-0F9FAF53BB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6463" y="1838300"/>
              <a:ext cx="360786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625B235-73FE-4F5D-B741-E83D11F67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4175" y="1762998"/>
              <a:ext cx="86015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B2A5590-4C2D-49EC-8832-F5EB782F5745}"/>
              </a:ext>
            </a:extLst>
          </p:cNvPr>
          <p:cNvGrpSpPr/>
          <p:nvPr/>
        </p:nvGrpSpPr>
        <p:grpSpPr>
          <a:xfrm>
            <a:off x="173449" y="4428336"/>
            <a:ext cx="3235048" cy="931388"/>
            <a:chOff x="209724" y="4394568"/>
            <a:chExt cx="3235048" cy="931388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48B34B3-953B-43F7-9936-47B1D78ECC55}"/>
                </a:ext>
              </a:extLst>
            </p:cNvPr>
            <p:cNvSpPr txBox="1"/>
            <p:nvPr/>
          </p:nvSpPr>
          <p:spPr>
            <a:xfrm>
              <a:off x="606377" y="4394568"/>
              <a:ext cx="23859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prstClr val="black"/>
                  </a:solidFill>
                  <a:latin typeface="微软雅黑"/>
                  <a:ea typeface="微软雅黑"/>
                </a:rPr>
                <a:t>Background introduction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A754894-4355-4EF2-A7A1-C0984BD0606C}"/>
                </a:ext>
              </a:extLst>
            </p:cNvPr>
            <p:cNvSpPr txBox="1"/>
            <p:nvPr/>
          </p:nvSpPr>
          <p:spPr>
            <a:xfrm>
              <a:off x="209724" y="4699310"/>
              <a:ext cx="3235048" cy="626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pic>
        <p:nvPicPr>
          <p:cNvPr id="38" name="图形 37">
            <a:extLst>
              <a:ext uri="{FF2B5EF4-FFF2-40B4-BE49-F238E27FC236}">
                <a16:creationId xmlns:a16="http://schemas.microsoft.com/office/drawing/2014/main" id="{6B9C6FAA-6780-431A-910C-738D95B35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7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-92278" y="806782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B8811FF9-CA47-FB2B-905A-1ECF28C35935}"/>
              </a:ext>
            </a:extLst>
          </p:cNvPr>
          <p:cNvSpPr/>
          <p:nvPr/>
        </p:nvSpPr>
        <p:spPr>
          <a:xfrm>
            <a:off x="473661" y="1459770"/>
            <a:ext cx="2747711" cy="15392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F081FDA-A1AB-75EF-DBED-AB01ED6A8881}"/>
              </a:ext>
            </a:extLst>
          </p:cNvPr>
          <p:cNvSpPr txBox="1"/>
          <p:nvPr/>
        </p:nvSpPr>
        <p:spPr>
          <a:xfrm>
            <a:off x="2706848" y="90626"/>
            <a:ext cx="7183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+mj-ea"/>
                <a:ea typeface="+mj-ea"/>
                <a:cs typeface="Arial" panose="020B0604020202020204" pitchFamily="34" charset="0"/>
              </a:rPr>
              <a:t>Background introduction</a:t>
            </a:r>
            <a:endParaRPr lang="zh-CN" altLang="en-US" sz="40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6A4399F-E109-6B68-F9B7-E91F7D0EC5FF}"/>
              </a:ext>
            </a:extLst>
          </p:cNvPr>
          <p:cNvSpPr/>
          <p:nvPr/>
        </p:nvSpPr>
        <p:spPr>
          <a:xfrm>
            <a:off x="4031609" y="1459772"/>
            <a:ext cx="2813808" cy="153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9683714-8475-9B83-8649-68F30A8289D2}"/>
              </a:ext>
            </a:extLst>
          </p:cNvPr>
          <p:cNvSpPr/>
          <p:nvPr/>
        </p:nvSpPr>
        <p:spPr>
          <a:xfrm>
            <a:off x="7976532" y="1426128"/>
            <a:ext cx="2684477" cy="15267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D82AC8C-0696-6A2E-877B-849DF01DE613}"/>
              </a:ext>
            </a:extLst>
          </p:cNvPr>
          <p:cNvSpPr/>
          <p:nvPr/>
        </p:nvSpPr>
        <p:spPr>
          <a:xfrm>
            <a:off x="7958356" y="4570562"/>
            <a:ext cx="2684477" cy="15267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E7E2FB9-DCCD-F8F3-3CCD-43B1AE2F063B}"/>
              </a:ext>
            </a:extLst>
          </p:cNvPr>
          <p:cNvSpPr/>
          <p:nvPr/>
        </p:nvSpPr>
        <p:spPr>
          <a:xfrm>
            <a:off x="371054" y="4570562"/>
            <a:ext cx="2684477" cy="15267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07348B6-6837-E13E-8E06-28C9463D3BCA}"/>
              </a:ext>
            </a:extLst>
          </p:cNvPr>
          <p:cNvSpPr/>
          <p:nvPr/>
        </p:nvSpPr>
        <p:spPr>
          <a:xfrm>
            <a:off x="3956107" y="4570562"/>
            <a:ext cx="2684477" cy="15267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17127E3-4DE7-2F69-C388-0E4E980EC114}"/>
              </a:ext>
            </a:extLst>
          </p:cNvPr>
          <p:cNvSpPr txBox="1"/>
          <p:nvPr/>
        </p:nvSpPr>
        <p:spPr>
          <a:xfrm>
            <a:off x="685002" y="1552277"/>
            <a:ext cx="212241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华文宋体" panose="02010600040101010101" pitchFamily="2" charset="-122"/>
                <a:cs typeface="Arial" panose="020B0604020202020204" pitchFamily="34" charset="0"/>
              </a:rPr>
              <a:t>在八十年代初，由于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华文宋体" panose="02010600040101010101" pitchFamily="2" charset="-122"/>
                <a:cs typeface="Arial" panose="020B0604020202020204" pitchFamily="34" charset="0"/>
              </a:rPr>
              <a:t>CPU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华文宋体" panose="02010600040101010101" pitchFamily="2" charset="-122"/>
                <a:cs typeface="Arial" panose="020B0604020202020204" pitchFamily="34" charset="0"/>
              </a:rPr>
              <a:t>主频很低，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华文宋体" panose="02010600040101010101" pitchFamily="2" charset="-122"/>
                <a:cs typeface="Arial" panose="020B0604020202020204" pitchFamily="34" charset="0"/>
              </a:rPr>
              <a:t>DRAM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华文宋体" panose="02010600040101010101" pitchFamily="2" charset="-122"/>
                <a:cs typeface="Arial" panose="020B0604020202020204" pitchFamily="34" charset="0"/>
              </a:rPr>
              <a:t>的存取时间甚至快于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华文宋体" panose="02010600040101010101" pitchFamily="2" charset="-122"/>
                <a:cs typeface="Arial" panose="020B0604020202020204" pitchFamily="34" charset="0"/>
              </a:rPr>
              <a:t>CPU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华文宋体" panose="02010600040101010101" pitchFamily="2" charset="-122"/>
                <a:cs typeface="Arial" panose="020B0604020202020204" pitchFamily="34" charset="0"/>
              </a:rPr>
              <a:t>存取时间，因此无需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华文宋体" panose="02010600040101010101" pitchFamily="2" charset="-122"/>
                <a:cs typeface="Arial" panose="020B0604020202020204" pitchFamily="34" charset="0"/>
              </a:rPr>
              <a:t>Cache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华文宋体" panose="02010600040101010101" pitchFamily="2" charset="-122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8C03039-F335-A8A8-43F7-9301489F950A}"/>
              </a:ext>
            </a:extLst>
          </p:cNvPr>
          <p:cNvSpPr txBox="1"/>
          <p:nvPr/>
        </p:nvSpPr>
        <p:spPr>
          <a:xfrm>
            <a:off x="4215469" y="1700784"/>
            <a:ext cx="2425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引入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CPU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外部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cache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，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CPU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内部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cache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尚未出现</a:t>
            </a:r>
          </a:p>
          <a:p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134915D-F313-16CA-8E07-069FA4BB7EC0}"/>
              </a:ext>
            </a:extLst>
          </p:cNvPr>
          <p:cNvSpPr txBox="1"/>
          <p:nvPr/>
        </p:nvSpPr>
        <p:spPr>
          <a:xfrm>
            <a:off x="8165592" y="1629220"/>
            <a:ext cx="2322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CPU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内部四路组相联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8KB Cache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形成，外部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L2 Cache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出现</a:t>
            </a:r>
          </a:p>
          <a:p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F1E9234-C643-6A5E-BC48-F8ABBF358A31}"/>
              </a:ext>
            </a:extLst>
          </p:cNvPr>
          <p:cNvSpPr txBox="1"/>
          <p:nvPr/>
        </p:nvSpPr>
        <p:spPr>
          <a:xfrm>
            <a:off x="8165592" y="4733795"/>
            <a:ext cx="2322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内部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ache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拓展为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16KB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,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分为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8KB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指令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Cache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与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8KB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数据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ache</a:t>
            </a:r>
            <a:endParaRPr lang="zh-CN" altLang="zh-CN" sz="1800" dirty="0">
              <a:solidFill>
                <a:schemeClr val="bg1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A32970E-9B0F-E55C-C760-3E08F2FA0F17}"/>
              </a:ext>
            </a:extLst>
          </p:cNvPr>
          <p:cNvSpPr txBox="1"/>
          <p:nvPr/>
        </p:nvSpPr>
        <p:spPr>
          <a:xfrm>
            <a:off x="4031609" y="4846320"/>
            <a:ext cx="2341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内部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L2 Cache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出现，容量为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256KB/512KB</a:t>
            </a:r>
            <a:endParaRPr lang="zh-CN" altLang="zh-CN" sz="1800" dirty="0">
              <a:solidFill>
                <a:schemeClr val="bg1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F031097-D174-FDC7-7762-B50C30DB7A54}"/>
              </a:ext>
            </a:extLst>
          </p:cNvPr>
          <p:cNvSpPr txBox="1"/>
          <p:nvPr/>
        </p:nvSpPr>
        <p:spPr>
          <a:xfrm>
            <a:off x="539496" y="4773168"/>
            <a:ext cx="24134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Cache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容量增大，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L1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拓展为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32KB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，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L2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拓展为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512KB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，基本接近如今结构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4B19A4-42F9-E45E-083F-E8834FA52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491" y="1852183"/>
            <a:ext cx="8791194" cy="38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>
            <a:extLst>
              <a:ext uri="{FF2B5EF4-FFF2-40B4-BE49-F238E27FC236}">
                <a16:creationId xmlns:a16="http://schemas.microsoft.com/office/drawing/2014/main" id="{991DEE90-AC86-48BF-A20A-547D360E5EFB}"/>
              </a:ext>
            </a:extLst>
          </p:cNvPr>
          <p:cNvSpPr/>
          <p:nvPr/>
        </p:nvSpPr>
        <p:spPr>
          <a:xfrm>
            <a:off x="3716387" y="2160861"/>
            <a:ext cx="1913392" cy="191339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4632" y="-1"/>
            <a:ext cx="12196631" cy="2127749"/>
            <a:chOff x="-4632" y="-1"/>
            <a:chExt cx="12196631" cy="2127749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BF7FE7A-4E23-4577-B4D3-19330F26E572}"/>
                </a:ext>
              </a:extLst>
            </p:cNvPr>
            <p:cNvSpPr/>
            <p:nvPr/>
          </p:nvSpPr>
          <p:spPr>
            <a:xfrm flipV="1">
              <a:off x="0" y="1684"/>
              <a:ext cx="12191999" cy="2126064"/>
            </a:xfrm>
            <a:custGeom>
              <a:avLst/>
              <a:gdLst>
                <a:gd name="connsiteX0" fmla="*/ 0 w 12191999"/>
                <a:gd name="connsiteY0" fmla="*/ 2126064 h 2126064"/>
                <a:gd name="connsiteX1" fmla="*/ 12191999 w 12191999"/>
                <a:gd name="connsiteY1" fmla="*/ 2126064 h 2126064"/>
                <a:gd name="connsiteX2" fmla="*/ 0 w 12191999"/>
                <a:gd name="connsiteY2" fmla="*/ 0 h 212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9" h="2126064">
                  <a:moveTo>
                    <a:pt x="0" y="2126064"/>
                  </a:moveTo>
                  <a:lnTo>
                    <a:pt x="12191999" y="212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9A4E30-8FC8-4074-B7DA-5077F2AFF989}"/>
                </a:ext>
              </a:extLst>
            </p:cNvPr>
            <p:cNvSpPr/>
            <p:nvPr/>
          </p:nvSpPr>
          <p:spPr>
            <a:xfrm flipV="1">
              <a:off x="-4632" y="-1"/>
              <a:ext cx="845081" cy="695700"/>
            </a:xfrm>
            <a:custGeom>
              <a:avLst/>
              <a:gdLst>
                <a:gd name="connsiteX0" fmla="*/ 0 w 845081"/>
                <a:gd name="connsiteY0" fmla="*/ 695700 h 695700"/>
                <a:gd name="connsiteX1" fmla="*/ 845081 w 845081"/>
                <a:gd name="connsiteY1" fmla="*/ 695700 h 695700"/>
                <a:gd name="connsiteX2" fmla="*/ 0 w 845081"/>
                <a:gd name="connsiteY2" fmla="*/ 0 h 695700"/>
                <a:gd name="connsiteX3" fmla="*/ 0 w 845081"/>
                <a:gd name="connsiteY3" fmla="*/ 695700 h 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081" h="695700">
                  <a:moveTo>
                    <a:pt x="0" y="695700"/>
                  </a:moveTo>
                  <a:lnTo>
                    <a:pt x="845081" y="695700"/>
                  </a:lnTo>
                  <a:lnTo>
                    <a:pt x="0" y="0"/>
                  </a:lnTo>
                  <a:lnTo>
                    <a:pt x="0" y="695700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DED759B5-476E-48A8-882B-A40A31639608}"/>
                </a:ext>
              </a:extLst>
            </p:cNvPr>
            <p:cNvSpPr/>
            <p:nvPr/>
          </p:nvSpPr>
          <p:spPr>
            <a:xfrm flipV="1">
              <a:off x="2569944" y="9621"/>
              <a:ext cx="7642459" cy="1665174"/>
            </a:xfrm>
            <a:custGeom>
              <a:avLst/>
              <a:gdLst>
                <a:gd name="connsiteX0" fmla="*/ 2049597 w 7784426"/>
                <a:gd name="connsiteY0" fmla="*/ 1687299 h 1687299"/>
                <a:gd name="connsiteX1" fmla="*/ 7784426 w 7784426"/>
                <a:gd name="connsiteY1" fmla="*/ 1687299 h 1687299"/>
                <a:gd name="connsiteX2" fmla="*/ 7276089 w 7784426"/>
                <a:gd name="connsiteY2" fmla="*/ 1268818 h 1687299"/>
                <a:gd name="connsiteX3" fmla="*/ 0 w 7784426"/>
                <a:gd name="connsiteY3" fmla="*/ 0 h 1687299"/>
                <a:gd name="connsiteX4" fmla="*/ 2049597 w 7784426"/>
                <a:gd name="connsiteY4" fmla="*/ 1687299 h 16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4426" h="1687299">
                  <a:moveTo>
                    <a:pt x="2049597" y="1687299"/>
                  </a:moveTo>
                  <a:lnTo>
                    <a:pt x="7784426" y="1687299"/>
                  </a:lnTo>
                  <a:lnTo>
                    <a:pt x="7276089" y="1268818"/>
                  </a:lnTo>
                  <a:lnTo>
                    <a:pt x="0" y="0"/>
                  </a:lnTo>
                  <a:lnTo>
                    <a:pt x="2049597" y="1687299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3F5A969-260B-422F-B4E3-DA6395C64BC8}"/>
              </a:ext>
            </a:extLst>
          </p:cNvPr>
          <p:cNvGrpSpPr/>
          <p:nvPr/>
        </p:nvGrpSpPr>
        <p:grpSpPr>
          <a:xfrm>
            <a:off x="3154566" y="4130877"/>
            <a:ext cx="5762554" cy="1730828"/>
            <a:chOff x="3102428" y="3755572"/>
            <a:chExt cx="5762554" cy="1730828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C4BCF85-EA4C-493A-8D5E-F0143B36AB23}"/>
                </a:ext>
              </a:extLst>
            </p:cNvPr>
            <p:cNvCxnSpPr/>
            <p:nvPr/>
          </p:nvCxnSpPr>
          <p:spPr>
            <a:xfrm>
              <a:off x="3102428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E808EE5-120D-468C-A69F-51673B365677}"/>
                </a:ext>
              </a:extLst>
            </p:cNvPr>
            <p:cNvCxnSpPr/>
            <p:nvPr/>
          </p:nvCxnSpPr>
          <p:spPr>
            <a:xfrm>
              <a:off x="6019799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4991D69-27EB-405C-B1D3-36EF14D376BD}"/>
                </a:ext>
              </a:extLst>
            </p:cNvPr>
            <p:cNvCxnSpPr/>
            <p:nvPr/>
          </p:nvCxnSpPr>
          <p:spPr>
            <a:xfrm>
              <a:off x="8864982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CF43A9D-946B-4EC1-A72C-12F9965E137E}"/>
              </a:ext>
            </a:extLst>
          </p:cNvPr>
          <p:cNvGrpSpPr/>
          <p:nvPr/>
        </p:nvGrpSpPr>
        <p:grpSpPr>
          <a:xfrm>
            <a:off x="3055559" y="4428336"/>
            <a:ext cx="3235048" cy="707886"/>
            <a:chOff x="209724" y="4394568"/>
            <a:chExt cx="3235048" cy="707886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0AE1EE13-9C37-48CE-BDB5-4C39D3287054}"/>
                </a:ext>
              </a:extLst>
            </p:cNvPr>
            <p:cNvSpPr txBox="1"/>
            <p:nvPr/>
          </p:nvSpPr>
          <p:spPr>
            <a:xfrm>
              <a:off x="606377" y="4394568"/>
              <a:ext cx="23859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prstClr val="black"/>
                  </a:solidFill>
                  <a:latin typeface="微软雅黑"/>
                  <a:ea typeface="微软雅黑"/>
                </a:rPr>
                <a:t>T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heoretical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Analysis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F2CAF46-B10D-40CB-809E-1FD36E596AC9}"/>
                </a:ext>
              </a:extLst>
            </p:cNvPr>
            <p:cNvSpPr txBox="1"/>
            <p:nvPr/>
          </p:nvSpPr>
          <p:spPr>
            <a:xfrm>
              <a:off x="209724" y="4699310"/>
              <a:ext cx="3235048" cy="346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75522BE-CE53-47EB-8AEE-C0375FF18584}"/>
              </a:ext>
            </a:extLst>
          </p:cNvPr>
          <p:cNvGrpSpPr/>
          <p:nvPr/>
        </p:nvGrpSpPr>
        <p:grpSpPr>
          <a:xfrm>
            <a:off x="5948570" y="4428336"/>
            <a:ext cx="3235048" cy="651312"/>
            <a:chOff x="209724" y="4394568"/>
            <a:chExt cx="3235048" cy="651312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C9B050D-6789-4AA9-A526-56ECC8167D9A}"/>
                </a:ext>
              </a:extLst>
            </p:cNvPr>
            <p:cNvSpPr txBox="1"/>
            <p:nvPr/>
          </p:nvSpPr>
          <p:spPr>
            <a:xfrm>
              <a:off x="606377" y="4394568"/>
              <a:ext cx="2385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prstClr val="black"/>
                  </a:solidFill>
                  <a:latin typeface="微软雅黑"/>
                  <a:ea typeface="微软雅黑"/>
                </a:rPr>
                <a:t>The limitation 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5697B987-A274-4B86-8D56-FF0D05DEF62C}"/>
                </a:ext>
              </a:extLst>
            </p:cNvPr>
            <p:cNvSpPr txBox="1"/>
            <p:nvPr/>
          </p:nvSpPr>
          <p:spPr>
            <a:xfrm>
              <a:off x="209724" y="4699310"/>
              <a:ext cx="3235048" cy="346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2AAA4CA5-B98F-4084-9D8B-791B4F288906}"/>
              </a:ext>
            </a:extLst>
          </p:cNvPr>
          <p:cNvSpPr txBox="1"/>
          <p:nvPr/>
        </p:nvSpPr>
        <p:spPr>
          <a:xfrm>
            <a:off x="9079669" y="4428336"/>
            <a:ext cx="2385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</a:rPr>
              <a:t>Summary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D8E30C5-F3E2-490B-BA55-8584F5B46F7C}"/>
              </a:ext>
            </a:extLst>
          </p:cNvPr>
          <p:cNvGrpSpPr/>
          <p:nvPr/>
        </p:nvGrpSpPr>
        <p:grpSpPr>
          <a:xfrm>
            <a:off x="6868837" y="2467476"/>
            <a:ext cx="1300163" cy="1300163"/>
            <a:chOff x="6868837" y="2467476"/>
            <a:chExt cx="1300163" cy="1300163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A2B2B69-B1A9-43D3-8805-96C7DC83E749}"/>
                </a:ext>
              </a:extLst>
            </p:cNvPr>
            <p:cNvSpPr/>
            <p:nvPr/>
          </p:nvSpPr>
          <p:spPr>
            <a:xfrm>
              <a:off x="6868837" y="2467476"/>
              <a:ext cx="1300163" cy="13001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0" name="图形 49">
              <a:extLst>
                <a:ext uri="{FF2B5EF4-FFF2-40B4-BE49-F238E27FC236}">
                  <a16:creationId xmlns:a16="http://schemas.microsoft.com/office/drawing/2014/main" id="{9EAAE6D9-A0F7-4A31-8973-72D41173C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14643" y="2805011"/>
              <a:ext cx="550429" cy="634015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19C66ED-F764-400B-9AA0-0C65B6AF1012}"/>
              </a:ext>
            </a:extLst>
          </p:cNvPr>
          <p:cNvGrpSpPr/>
          <p:nvPr/>
        </p:nvGrpSpPr>
        <p:grpSpPr>
          <a:xfrm>
            <a:off x="4023002" y="2467476"/>
            <a:ext cx="1300163" cy="1300163"/>
            <a:chOff x="4023002" y="2467476"/>
            <a:chExt cx="1300163" cy="1300163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BB762AA-0FA7-4AE0-9706-E0F0F67F6B71}"/>
                </a:ext>
              </a:extLst>
            </p:cNvPr>
            <p:cNvSpPr/>
            <p:nvPr/>
          </p:nvSpPr>
          <p:spPr>
            <a:xfrm>
              <a:off x="4023002" y="2467476"/>
              <a:ext cx="1300163" cy="1300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1" name="图形 50">
              <a:extLst>
                <a:ext uri="{FF2B5EF4-FFF2-40B4-BE49-F238E27FC236}">
                  <a16:creationId xmlns:a16="http://schemas.microsoft.com/office/drawing/2014/main" id="{2EB309AA-217D-47D1-AA4F-092E330BA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26109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3751CDC-445C-446B-B799-DBBAD7025BE3}"/>
              </a:ext>
            </a:extLst>
          </p:cNvPr>
          <p:cNvGrpSpPr/>
          <p:nvPr/>
        </p:nvGrpSpPr>
        <p:grpSpPr>
          <a:xfrm>
            <a:off x="1177167" y="2481733"/>
            <a:ext cx="1300163" cy="1300163"/>
            <a:chOff x="1177167" y="2337355"/>
            <a:chExt cx="1300163" cy="1300163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773D16B-B26D-4ACE-B82D-19CC3160B13E}"/>
                </a:ext>
              </a:extLst>
            </p:cNvPr>
            <p:cNvSpPr/>
            <p:nvPr/>
          </p:nvSpPr>
          <p:spPr>
            <a:xfrm>
              <a:off x="1177167" y="2337355"/>
              <a:ext cx="1300163" cy="1300163"/>
            </a:xfrm>
            <a:prstGeom prst="ellipse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A3425BBB-6727-4250-85F3-365EA0CB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82804" y="2708834"/>
              <a:ext cx="633116" cy="634015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312F191-3487-48B2-8693-727C14881658}"/>
              </a:ext>
            </a:extLst>
          </p:cNvPr>
          <p:cNvGrpSpPr/>
          <p:nvPr/>
        </p:nvGrpSpPr>
        <p:grpSpPr>
          <a:xfrm>
            <a:off x="9714671" y="2467476"/>
            <a:ext cx="1300163" cy="1300163"/>
            <a:chOff x="9714671" y="2467476"/>
            <a:chExt cx="1300163" cy="1300163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282D3A1-3DD5-42E5-BC06-B87C450047C1}"/>
                </a:ext>
              </a:extLst>
            </p:cNvPr>
            <p:cNvSpPr/>
            <p:nvPr/>
          </p:nvSpPr>
          <p:spPr>
            <a:xfrm>
              <a:off x="9714671" y="2467476"/>
              <a:ext cx="1300163" cy="130016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3" name="图形 52">
              <a:extLst>
                <a:ext uri="{FF2B5EF4-FFF2-40B4-BE49-F238E27FC236}">
                  <a16:creationId xmlns:a16="http://schemas.microsoft.com/office/drawing/2014/main" id="{4AD0FFA1-B1D6-4A7A-8CFA-8B13327B5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42056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1DC4DF9-EDB5-4893-B60E-C4238C656D54}"/>
              </a:ext>
            </a:extLst>
          </p:cNvPr>
          <p:cNvGrpSpPr/>
          <p:nvPr/>
        </p:nvGrpSpPr>
        <p:grpSpPr>
          <a:xfrm>
            <a:off x="7796463" y="964934"/>
            <a:ext cx="4049551" cy="873366"/>
            <a:chOff x="7796463" y="964934"/>
            <a:chExt cx="4049551" cy="87336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0C6EF5C-9CFE-4CE5-8D09-222CD3D47BEE}"/>
                </a:ext>
              </a:extLst>
            </p:cNvPr>
            <p:cNvSpPr txBox="1"/>
            <p:nvPr/>
          </p:nvSpPr>
          <p:spPr>
            <a:xfrm>
              <a:off x="8212132" y="964934"/>
              <a:ext cx="36338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CONTENTS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29C69BF-F084-41CE-B5C1-0F9FAF53BB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6463" y="1838300"/>
              <a:ext cx="360786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625B235-73FE-4F5D-B741-E83D11F67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4175" y="1762998"/>
              <a:ext cx="86015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B2A5590-4C2D-49EC-8832-F5EB782F5745}"/>
              </a:ext>
            </a:extLst>
          </p:cNvPr>
          <p:cNvGrpSpPr/>
          <p:nvPr/>
        </p:nvGrpSpPr>
        <p:grpSpPr>
          <a:xfrm>
            <a:off x="173449" y="4428336"/>
            <a:ext cx="3235048" cy="931388"/>
            <a:chOff x="209724" y="4394568"/>
            <a:chExt cx="3235048" cy="931388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48B34B3-953B-43F7-9936-47B1D78ECC55}"/>
                </a:ext>
              </a:extLst>
            </p:cNvPr>
            <p:cNvSpPr txBox="1"/>
            <p:nvPr/>
          </p:nvSpPr>
          <p:spPr>
            <a:xfrm>
              <a:off x="606377" y="4394568"/>
              <a:ext cx="23859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prstClr val="black"/>
                  </a:solidFill>
                  <a:latin typeface="微软雅黑"/>
                  <a:ea typeface="微软雅黑"/>
                </a:rPr>
                <a:t>Background introduction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A754894-4355-4EF2-A7A1-C0984BD0606C}"/>
                </a:ext>
              </a:extLst>
            </p:cNvPr>
            <p:cNvSpPr txBox="1"/>
            <p:nvPr/>
          </p:nvSpPr>
          <p:spPr>
            <a:xfrm>
              <a:off x="209724" y="4699310"/>
              <a:ext cx="3235048" cy="626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pic>
        <p:nvPicPr>
          <p:cNvPr id="38" name="图形 37">
            <a:extLst>
              <a:ext uri="{FF2B5EF4-FFF2-40B4-BE49-F238E27FC236}">
                <a16:creationId xmlns:a16="http://schemas.microsoft.com/office/drawing/2014/main" id="{6B9C6FAA-6780-431A-910C-738D95B35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5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>
            <a:extLst>
              <a:ext uri="{FF2B5EF4-FFF2-40B4-BE49-F238E27FC236}">
                <a16:creationId xmlns:a16="http://schemas.microsoft.com/office/drawing/2014/main" id="{E86CA992-2458-4D0A-B4A6-2C7C9652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1960" y="2827608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01A623C9-37DC-4B6E-BD65-56B0C3376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10887" y="369897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0BC3B4D-DE95-4660-8889-F39AB20F4DBD}"/>
              </a:ext>
            </a:extLst>
          </p:cNvPr>
          <p:cNvSpPr/>
          <p:nvPr/>
        </p:nvSpPr>
        <p:spPr>
          <a:xfrm flipV="1">
            <a:off x="0" y="6552308"/>
            <a:ext cx="12178488" cy="305692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E317E6C-BBA7-4430-84FA-4C6C4487F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43909" y="175131"/>
            <a:ext cx="1508654" cy="529352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A3094F62-EAF0-41BE-8707-942335AF67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8208" y="42680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D76DFED0-B383-4A06-A2D3-4719720C40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1408" y="440248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9C81B2E4-B51C-49D8-B71F-3CEFEAECC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1408" y="5365067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3FECFCA-7D80-4796-9562-DE7780060511}"/>
              </a:ext>
            </a:extLst>
          </p:cNvPr>
          <p:cNvSpPr txBox="1"/>
          <p:nvPr/>
        </p:nvSpPr>
        <p:spPr>
          <a:xfrm>
            <a:off x="4135771" y="6104482"/>
            <a:ext cx="377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3F87"/>
                </a:solidFill>
              </a:rPr>
              <a:t>勤 学 </a:t>
            </a:r>
            <a:r>
              <a:rPr lang="en-US" altLang="zh-CN" dirty="0">
                <a:solidFill>
                  <a:srgbClr val="003F87"/>
                </a:solidFill>
              </a:rPr>
              <a:t> /  </a:t>
            </a:r>
            <a:r>
              <a:rPr lang="zh-CN" altLang="en-US" dirty="0">
                <a:solidFill>
                  <a:srgbClr val="003F87"/>
                </a:solidFill>
              </a:rPr>
              <a:t>修 德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明 辨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笃 实</a:t>
            </a: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6A1B681F-C850-4D63-9310-6FD6D4B84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3928" y="336050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9718D3A6-E32A-4F9D-A1F9-D28E2D3EC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7928" y="673324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630D5242-335A-4398-B6EC-29E1F7963E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04305" y="485705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DC784CC6-B30C-4AE7-9777-FC110D303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7866" y="4360212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4" name="椭圆 3"/>
          <p:cNvSpPr/>
          <p:nvPr/>
        </p:nvSpPr>
        <p:spPr>
          <a:xfrm>
            <a:off x="7623222" y="5482886"/>
            <a:ext cx="2987665" cy="777348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185335" y="5781218"/>
            <a:ext cx="1863440" cy="242352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B5BB83-F3B1-98AF-B719-DB8D60423AE1}"/>
              </a:ext>
            </a:extLst>
          </p:cNvPr>
          <p:cNvSpPr/>
          <p:nvPr/>
        </p:nvSpPr>
        <p:spPr>
          <a:xfrm>
            <a:off x="-92278" y="806782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4A4BC0-01E9-401E-A362-039D104B6ACF}"/>
              </a:ext>
            </a:extLst>
          </p:cNvPr>
          <p:cNvSpPr txBox="1"/>
          <p:nvPr/>
        </p:nvSpPr>
        <p:spPr>
          <a:xfrm>
            <a:off x="2743201" y="175131"/>
            <a:ext cx="544213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prstClr val="black"/>
                </a:solidFill>
                <a:latin typeface="微软雅黑"/>
                <a:ea typeface="微软雅黑"/>
              </a:rPr>
              <a:t>T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heoretical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Analysis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C803FF-52E3-3A47-02B9-DE55639CC5AB}"/>
              </a:ext>
            </a:extLst>
          </p:cNvPr>
          <p:cNvSpPr txBox="1"/>
          <p:nvPr/>
        </p:nvSpPr>
        <p:spPr>
          <a:xfrm>
            <a:off x="176606" y="985231"/>
            <a:ext cx="4471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j-ea"/>
                <a:ea typeface="+mj-ea"/>
              </a:rPr>
              <a:t>一</a:t>
            </a:r>
            <a:r>
              <a:rPr lang="en-US" altLang="zh-CN" sz="2800" b="1" dirty="0">
                <a:latin typeface="+mj-ea"/>
                <a:ea typeface="+mj-ea"/>
              </a:rPr>
              <a:t>:The kinds of missing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DB0FD1-12BC-1131-860A-7D8F06533104}"/>
              </a:ext>
            </a:extLst>
          </p:cNvPr>
          <p:cNvSpPr txBox="1"/>
          <p:nvPr/>
        </p:nvSpPr>
        <p:spPr>
          <a:xfrm>
            <a:off x="418946" y="1529447"/>
            <a:ext cx="9894705" cy="5081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j-ea"/>
                <a:ea typeface="+mj-ea"/>
              </a:rPr>
              <a:t>冷失效</a:t>
            </a:r>
            <a:r>
              <a:rPr lang="en-US" altLang="zh-CN" b="1" dirty="0">
                <a:latin typeface="+mj-ea"/>
                <a:ea typeface="+mj-ea"/>
              </a:rPr>
              <a:t>(Compulsory Miss):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+mj-ea"/>
                <a:ea typeface="+mj-ea"/>
              </a:rPr>
              <a:t> CPU</a:t>
            </a:r>
            <a:r>
              <a:rPr lang="zh-CN" altLang="en-US" sz="1600" dirty="0">
                <a:latin typeface="+mj-ea"/>
                <a:ea typeface="+mj-ea"/>
              </a:rPr>
              <a:t>第一次访问</a:t>
            </a:r>
            <a:r>
              <a:rPr lang="en-US" altLang="zh-CN" sz="1600" dirty="0">
                <a:latin typeface="+mj-ea"/>
                <a:ea typeface="+mj-ea"/>
              </a:rPr>
              <a:t>Cache</a:t>
            </a:r>
            <a:r>
              <a:rPr lang="zh-CN" altLang="en-US" sz="1600" dirty="0">
                <a:latin typeface="+mj-ea"/>
                <a:ea typeface="+mj-ea"/>
              </a:rPr>
              <a:t>块时</a:t>
            </a:r>
            <a:r>
              <a:rPr lang="en-US" altLang="zh-CN" sz="1600" dirty="0">
                <a:latin typeface="+mj-ea"/>
                <a:ea typeface="+mj-ea"/>
              </a:rPr>
              <a:t>Cache</a:t>
            </a:r>
            <a:r>
              <a:rPr lang="zh-CN" altLang="en-US" sz="1600" dirty="0">
                <a:latin typeface="+mj-ea"/>
                <a:ea typeface="+mj-ea"/>
              </a:rPr>
              <a:t>中还没有该</a:t>
            </a:r>
            <a:r>
              <a:rPr lang="en-US" altLang="zh-CN" sz="1600" dirty="0">
                <a:latin typeface="+mj-ea"/>
                <a:ea typeface="+mj-ea"/>
              </a:rPr>
              <a:t>Cache</a:t>
            </a:r>
            <a:r>
              <a:rPr lang="zh-CN" altLang="en-US" sz="1600" dirty="0">
                <a:latin typeface="+mj-ea"/>
                <a:ea typeface="+mj-ea"/>
              </a:rPr>
              <a:t>块引起的失效</a:t>
            </a:r>
            <a:r>
              <a:rPr lang="en-US" altLang="zh-CN" sz="1600" dirty="0">
                <a:latin typeface="+mj-ea"/>
                <a:ea typeface="+mj-ea"/>
              </a:rPr>
              <a:t>;</a:t>
            </a:r>
            <a:r>
              <a:rPr lang="zh-CN" altLang="en-US" sz="1600" dirty="0">
                <a:latin typeface="+mj-ea"/>
                <a:ea typeface="+mj-ea"/>
              </a:rPr>
              <a:t>冷失效是不可避免的，即使</a:t>
            </a:r>
            <a:r>
              <a:rPr lang="en-US" altLang="zh-CN" sz="1600" dirty="0">
                <a:latin typeface="+mj-ea"/>
                <a:ea typeface="+mj-ea"/>
              </a:rPr>
              <a:t>Cache</a:t>
            </a:r>
            <a:r>
              <a:rPr lang="zh-CN" altLang="en-US" sz="1600" dirty="0">
                <a:latin typeface="+mj-ea"/>
                <a:ea typeface="+mj-ea"/>
              </a:rPr>
              <a:t>容量再大也会有；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j-ea"/>
                <a:ea typeface="+mj-ea"/>
              </a:rPr>
              <a:t>容量失效</a:t>
            </a:r>
            <a:r>
              <a:rPr lang="en-US" altLang="zh-CN" b="1" dirty="0">
                <a:latin typeface="+mj-ea"/>
                <a:ea typeface="+mj-ea"/>
              </a:rPr>
              <a:t>(Capacity Miss):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+mj-ea"/>
                <a:ea typeface="+mj-ea"/>
              </a:rPr>
              <a:t>程序执行过程中，有限的</a:t>
            </a:r>
            <a:r>
              <a:rPr lang="en-US" altLang="zh-CN" sz="1600" dirty="0">
                <a:latin typeface="+mj-ea"/>
                <a:ea typeface="+mj-ea"/>
              </a:rPr>
              <a:t>Cache</a:t>
            </a:r>
            <a:r>
              <a:rPr lang="zh-CN" altLang="en-US" sz="1600" dirty="0">
                <a:latin typeface="+mj-ea"/>
                <a:ea typeface="+mj-ea"/>
              </a:rPr>
              <a:t>容量导致</a:t>
            </a:r>
            <a:r>
              <a:rPr lang="en-US" altLang="zh-CN" sz="1600" dirty="0">
                <a:latin typeface="+mj-ea"/>
                <a:ea typeface="+mj-ea"/>
              </a:rPr>
              <a:t>Cache</a:t>
            </a:r>
            <a:r>
              <a:rPr lang="zh-CN" altLang="en-US" sz="1600" dirty="0">
                <a:latin typeface="+mj-ea"/>
                <a:ea typeface="+mj-ea"/>
              </a:rPr>
              <a:t>放不下时替换出部分</a:t>
            </a:r>
            <a:r>
              <a:rPr lang="en-US" altLang="zh-CN" sz="1600" dirty="0">
                <a:latin typeface="+mj-ea"/>
                <a:ea typeface="+mj-ea"/>
              </a:rPr>
              <a:t>Cache</a:t>
            </a:r>
            <a:r>
              <a:rPr lang="zh-CN" altLang="en-US" sz="1600" dirty="0">
                <a:latin typeface="+mj-ea"/>
                <a:ea typeface="+mj-ea"/>
              </a:rPr>
              <a:t>块，被替换的</a:t>
            </a:r>
            <a:r>
              <a:rPr lang="en-US" altLang="zh-CN" sz="1600" dirty="0">
                <a:latin typeface="+mj-ea"/>
                <a:ea typeface="+mj-ea"/>
              </a:rPr>
              <a:t>Cache</a:t>
            </a:r>
            <a:r>
              <a:rPr lang="zh-CN" altLang="en-US" sz="1600" dirty="0">
                <a:latin typeface="+mj-ea"/>
                <a:ea typeface="+mj-ea"/>
              </a:rPr>
              <a:t>块再被访问时引起失效</a:t>
            </a:r>
            <a:r>
              <a:rPr lang="en-US" altLang="zh-CN" sz="1600" dirty="0">
                <a:latin typeface="+mj-ea"/>
                <a:ea typeface="+mj-ea"/>
              </a:rPr>
              <a:t>;</a:t>
            </a:r>
            <a:r>
              <a:rPr lang="zh-CN" altLang="en-US" sz="1600" dirty="0">
                <a:latin typeface="+mj-ea"/>
                <a:ea typeface="+mj-ea"/>
              </a:rPr>
              <a:t>一定容量下全相联</a:t>
            </a:r>
            <a:r>
              <a:rPr lang="en-US" altLang="zh-CN" sz="1600" dirty="0">
                <a:latin typeface="+mj-ea"/>
                <a:ea typeface="+mj-ea"/>
              </a:rPr>
              <a:t>Cache</a:t>
            </a:r>
            <a:r>
              <a:rPr lang="zh-CN" altLang="en-US" sz="1600" dirty="0">
                <a:latin typeface="+mj-ea"/>
                <a:ea typeface="+mj-ea"/>
              </a:rPr>
              <a:t>中的失效；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j-ea"/>
                <a:ea typeface="+mj-ea"/>
              </a:rPr>
              <a:t>冲突失效</a:t>
            </a:r>
            <a:r>
              <a:rPr lang="en-US" altLang="zh-CN" b="1" dirty="0">
                <a:latin typeface="+mj-ea"/>
                <a:ea typeface="+mj-ea"/>
              </a:rPr>
              <a:t>(Conflict Miss):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+mj-ea"/>
                <a:ea typeface="+mj-ea"/>
              </a:rPr>
              <a:t>直接相联或组相联</a:t>
            </a:r>
            <a:r>
              <a:rPr lang="en-US" altLang="zh-CN" sz="1600" dirty="0">
                <a:latin typeface="+mj-ea"/>
                <a:ea typeface="+mj-ea"/>
              </a:rPr>
              <a:t>Cache</a:t>
            </a:r>
            <a:r>
              <a:rPr lang="zh-CN" altLang="en-US" sz="1600" dirty="0">
                <a:latin typeface="+mj-ea"/>
                <a:ea typeface="+mj-ea"/>
              </a:rPr>
              <a:t>中，不同</a:t>
            </a:r>
            <a:r>
              <a:rPr lang="en-US" altLang="zh-CN" sz="1600" dirty="0">
                <a:latin typeface="+mj-ea"/>
                <a:ea typeface="+mj-ea"/>
              </a:rPr>
              <a:t>Cache</a:t>
            </a:r>
            <a:r>
              <a:rPr lang="zh-CN" altLang="en-US" sz="1600" dirty="0">
                <a:latin typeface="+mj-ea"/>
                <a:ea typeface="+mj-ea"/>
              </a:rPr>
              <a:t>块由于</a:t>
            </a:r>
            <a:r>
              <a:rPr lang="en-US" altLang="zh-CN" sz="1600" dirty="0">
                <a:latin typeface="+mj-ea"/>
                <a:ea typeface="+mj-ea"/>
              </a:rPr>
              <a:t>index</a:t>
            </a:r>
            <a:r>
              <a:rPr lang="zh-CN" altLang="en-US" sz="1600" dirty="0">
                <a:latin typeface="+mj-ea"/>
                <a:ea typeface="+mj-ea"/>
              </a:rPr>
              <a:t>相同引起冲突</a:t>
            </a:r>
            <a:r>
              <a:rPr lang="en-US" altLang="zh-CN" sz="1600" dirty="0">
                <a:latin typeface="+mj-ea"/>
                <a:ea typeface="+mj-ea"/>
              </a:rPr>
              <a:t>;</a:t>
            </a:r>
            <a:r>
              <a:rPr lang="zh-CN" altLang="en-US" sz="1600" dirty="0">
                <a:latin typeface="+mj-ea"/>
                <a:ea typeface="+mj-ea"/>
              </a:rPr>
              <a:t>在全相联</a:t>
            </a:r>
            <a:r>
              <a:rPr lang="en-US" altLang="zh-CN" sz="1600" dirty="0">
                <a:latin typeface="+mj-ea"/>
                <a:ea typeface="+mj-ea"/>
              </a:rPr>
              <a:t>Cache</a:t>
            </a:r>
            <a:r>
              <a:rPr lang="zh-CN" altLang="en-US" sz="1600" dirty="0">
                <a:latin typeface="+mj-ea"/>
                <a:ea typeface="+mj-ea"/>
              </a:rPr>
              <a:t>不存在；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j-ea"/>
                <a:ea typeface="+mj-ea"/>
              </a:rPr>
              <a:t>一致性失效（</a:t>
            </a:r>
            <a:r>
              <a:rPr lang="en-US" altLang="zh-CN" b="1" dirty="0">
                <a:latin typeface="+mj-ea"/>
                <a:ea typeface="+mj-ea"/>
              </a:rPr>
              <a:t>Coherence Miss):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+mj-ea"/>
                <a:ea typeface="+mj-ea"/>
              </a:rPr>
              <a:t>由于维护</a:t>
            </a:r>
            <a:r>
              <a:rPr lang="en-US" altLang="zh-CN" sz="1600" dirty="0">
                <a:latin typeface="+mj-ea"/>
                <a:ea typeface="+mj-ea"/>
              </a:rPr>
              <a:t>Cache</a:t>
            </a:r>
            <a:r>
              <a:rPr lang="zh-CN" altLang="en-US" sz="1600" dirty="0">
                <a:latin typeface="+mj-ea"/>
                <a:ea typeface="+mj-ea"/>
              </a:rPr>
              <a:t>一致性引起的失效；</a:t>
            </a:r>
          </a:p>
        </p:txBody>
      </p:sp>
    </p:spTree>
    <p:extLst>
      <p:ext uri="{BB962C8B-B14F-4D97-AF65-F5344CB8AC3E}">
        <p14:creationId xmlns:p14="http://schemas.microsoft.com/office/powerpoint/2010/main" val="343004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>
            <a:extLst>
              <a:ext uri="{FF2B5EF4-FFF2-40B4-BE49-F238E27FC236}">
                <a16:creationId xmlns:a16="http://schemas.microsoft.com/office/drawing/2014/main" id="{E86CA992-2458-4D0A-B4A6-2C7C9652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1960" y="2827608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01A623C9-37DC-4B6E-BD65-56B0C3376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8912" y="366955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0BC3B4D-DE95-4660-8889-F39AB20F4DBD}"/>
              </a:ext>
            </a:extLst>
          </p:cNvPr>
          <p:cNvSpPr/>
          <p:nvPr/>
        </p:nvSpPr>
        <p:spPr>
          <a:xfrm flipV="1">
            <a:off x="0" y="6552308"/>
            <a:ext cx="12178488" cy="305692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E317E6C-BBA7-4430-84FA-4C6C4487F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43909" y="175131"/>
            <a:ext cx="1508654" cy="529352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A3094F62-EAF0-41BE-8707-942335AF67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8208" y="42680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D76DFED0-B383-4A06-A2D3-4719720C40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1408" y="440248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9C81B2E4-B51C-49D8-B71F-3CEFEAECC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1408" y="5365067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3FECFCA-7D80-4796-9562-DE7780060511}"/>
              </a:ext>
            </a:extLst>
          </p:cNvPr>
          <p:cNvSpPr txBox="1"/>
          <p:nvPr/>
        </p:nvSpPr>
        <p:spPr>
          <a:xfrm>
            <a:off x="4135771" y="6104482"/>
            <a:ext cx="377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3F87"/>
                </a:solidFill>
              </a:rPr>
              <a:t>勤 学 </a:t>
            </a:r>
            <a:r>
              <a:rPr lang="en-US" altLang="zh-CN" dirty="0">
                <a:solidFill>
                  <a:srgbClr val="003F87"/>
                </a:solidFill>
              </a:rPr>
              <a:t> /  </a:t>
            </a:r>
            <a:r>
              <a:rPr lang="zh-CN" altLang="en-US" dirty="0">
                <a:solidFill>
                  <a:srgbClr val="003F87"/>
                </a:solidFill>
              </a:rPr>
              <a:t>修 德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明 辨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笃 实</a:t>
            </a: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6A1B681F-C850-4D63-9310-6FD6D4B84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3928" y="336050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9718D3A6-E32A-4F9D-A1F9-D28E2D3EC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7928" y="673324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630D5242-335A-4398-B6EC-29E1F7963E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04305" y="485705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DC784CC6-B30C-4AE7-9777-FC110D303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7866" y="4360212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8B5BB83-F3B1-98AF-B719-DB8D60423AE1}"/>
              </a:ext>
            </a:extLst>
          </p:cNvPr>
          <p:cNvSpPr/>
          <p:nvPr/>
        </p:nvSpPr>
        <p:spPr>
          <a:xfrm>
            <a:off x="-92278" y="806782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4A4BC0-01E9-401E-A362-039D104B6ACF}"/>
              </a:ext>
            </a:extLst>
          </p:cNvPr>
          <p:cNvSpPr txBox="1"/>
          <p:nvPr/>
        </p:nvSpPr>
        <p:spPr>
          <a:xfrm>
            <a:off x="2743201" y="175131"/>
            <a:ext cx="544213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prstClr val="black"/>
                </a:solidFill>
                <a:latin typeface="微软雅黑"/>
                <a:ea typeface="微软雅黑"/>
              </a:rPr>
              <a:t>T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heoretical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Analysis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6E8BD95-F1EB-9EA4-2639-3D28A8E437A1}"/>
              </a:ext>
            </a:extLst>
          </p:cNvPr>
          <p:cNvSpPr txBox="1"/>
          <p:nvPr/>
        </p:nvSpPr>
        <p:spPr>
          <a:xfrm>
            <a:off x="134224" y="1057013"/>
            <a:ext cx="5352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j-ea"/>
                <a:ea typeface="+mj-ea"/>
              </a:rPr>
              <a:t>二</a:t>
            </a:r>
            <a:r>
              <a:rPr lang="en-US" altLang="zh-CN" sz="2800" b="1" dirty="0">
                <a:latin typeface="+mj-ea"/>
                <a:ea typeface="+mj-ea"/>
              </a:rPr>
              <a:t>.The analysis of missing:</a:t>
            </a:r>
            <a:endParaRPr lang="en-US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8E3833-6840-47A8-8711-1B79BE3C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5860" y="1463911"/>
            <a:ext cx="6776703" cy="463559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71C0445-6763-432E-89F9-DD0758B1CFDE}"/>
              </a:ext>
            </a:extLst>
          </p:cNvPr>
          <p:cNvSpPr txBox="1"/>
          <p:nvPr/>
        </p:nvSpPr>
        <p:spPr>
          <a:xfrm>
            <a:off x="257460" y="1849906"/>
            <a:ext cx="5138382" cy="3731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目的：降低</a:t>
            </a:r>
            <a:r>
              <a:rPr lang="en-US" altLang="zh-CN" sz="2000" dirty="0">
                <a:latin typeface="+mj-ea"/>
                <a:ea typeface="+mj-ea"/>
              </a:rPr>
              <a:t>conflict miss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右图可得结论为：</a:t>
            </a:r>
            <a:endParaRPr lang="en-US" altLang="zh-CN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（</a:t>
            </a:r>
            <a:r>
              <a:rPr lang="en-US" altLang="zh-CN" sz="2000" dirty="0">
                <a:latin typeface="+mj-ea"/>
                <a:ea typeface="+mj-ea"/>
              </a:rPr>
              <a:t>1</a:t>
            </a:r>
            <a:r>
              <a:rPr lang="zh-CN" altLang="en-US" sz="2000" dirty="0">
                <a:latin typeface="+mj-ea"/>
                <a:ea typeface="+mj-ea"/>
              </a:rPr>
              <a:t>）对于</a:t>
            </a:r>
            <a:r>
              <a:rPr lang="en-US" altLang="zh-CN" sz="2000" dirty="0">
                <a:latin typeface="+mj-ea"/>
                <a:ea typeface="+mj-ea"/>
              </a:rPr>
              <a:t>4way</a:t>
            </a:r>
            <a:r>
              <a:rPr lang="zh-CN" altLang="en-US" sz="2000" dirty="0">
                <a:latin typeface="+mj-ea"/>
                <a:ea typeface="+mj-ea"/>
              </a:rPr>
              <a:t>和</a:t>
            </a:r>
            <a:r>
              <a:rPr lang="en-US" altLang="zh-CN" sz="2000" dirty="0">
                <a:latin typeface="+mj-ea"/>
                <a:ea typeface="+mj-ea"/>
              </a:rPr>
              <a:t>8way</a:t>
            </a:r>
            <a:r>
              <a:rPr lang="zh-CN" altLang="en-US" sz="2000" dirty="0">
                <a:latin typeface="+mj-ea"/>
                <a:ea typeface="+mj-ea"/>
              </a:rPr>
              <a:t>，冲突</a:t>
            </a:r>
            <a:r>
              <a:rPr lang="en-US" altLang="zh-CN" sz="2000" dirty="0">
                <a:latin typeface="+mj-ea"/>
                <a:ea typeface="+mj-ea"/>
              </a:rPr>
              <a:t>miss</a:t>
            </a:r>
            <a:r>
              <a:rPr lang="zh-CN" altLang="en-US" sz="2000" dirty="0">
                <a:latin typeface="+mj-ea"/>
                <a:ea typeface="+mj-ea"/>
              </a:rPr>
              <a:t>没有明显的差别，而</a:t>
            </a:r>
            <a:r>
              <a:rPr lang="en-US" altLang="zh-CN" sz="2000" dirty="0">
                <a:latin typeface="+mj-ea"/>
                <a:ea typeface="+mj-ea"/>
              </a:rPr>
              <a:t>2way</a:t>
            </a:r>
            <a:r>
              <a:rPr lang="zh-CN" altLang="en-US" sz="2000" dirty="0">
                <a:latin typeface="+mj-ea"/>
                <a:ea typeface="+mj-ea"/>
              </a:rPr>
              <a:t>和</a:t>
            </a:r>
            <a:r>
              <a:rPr lang="en-US" altLang="zh-CN" sz="2000" dirty="0">
                <a:latin typeface="+mj-ea"/>
                <a:ea typeface="+mj-ea"/>
              </a:rPr>
              <a:t>4way</a:t>
            </a:r>
            <a:r>
              <a:rPr lang="zh-CN" altLang="en-US" sz="2000" dirty="0">
                <a:latin typeface="+mj-ea"/>
                <a:ea typeface="+mj-ea"/>
              </a:rPr>
              <a:t>有明显的差别</a:t>
            </a:r>
            <a:endParaRPr lang="en-US" altLang="zh-CN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（</a:t>
            </a:r>
            <a:r>
              <a:rPr lang="en-US" altLang="zh-CN" sz="2000" dirty="0">
                <a:latin typeface="+mj-ea"/>
                <a:ea typeface="+mj-ea"/>
              </a:rPr>
              <a:t>2</a:t>
            </a:r>
            <a:r>
              <a:rPr lang="zh-CN" altLang="en-US" sz="2000" dirty="0">
                <a:latin typeface="+mj-ea"/>
                <a:ea typeface="+mj-ea"/>
              </a:rPr>
              <a:t>）对于</a:t>
            </a:r>
            <a:r>
              <a:rPr lang="en-US" altLang="zh-CN" sz="2000" dirty="0">
                <a:latin typeface="+mj-ea"/>
                <a:ea typeface="+mj-ea"/>
              </a:rPr>
              <a:t>4way</a:t>
            </a:r>
            <a:r>
              <a:rPr lang="zh-CN" altLang="en-US" sz="2000" dirty="0">
                <a:latin typeface="+mj-ea"/>
                <a:ea typeface="+mj-ea"/>
              </a:rPr>
              <a:t>之后，提高组相联在</a:t>
            </a:r>
            <a:r>
              <a:rPr lang="en-US" altLang="zh-CN" sz="2000" dirty="0">
                <a:latin typeface="+mj-ea"/>
                <a:ea typeface="+mj-ea"/>
              </a:rPr>
              <a:t>Cache size</a:t>
            </a:r>
            <a:r>
              <a:rPr lang="zh-CN" altLang="en-US" sz="2000" dirty="0">
                <a:latin typeface="+mj-ea"/>
                <a:ea typeface="+mj-ea"/>
              </a:rPr>
              <a:t>足够大后意义不大。</a:t>
            </a:r>
            <a:endParaRPr lang="en-US" altLang="zh-CN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（</a:t>
            </a:r>
            <a:r>
              <a:rPr lang="en-US" altLang="zh-CN" sz="2000" dirty="0">
                <a:latin typeface="+mj-ea"/>
                <a:ea typeface="+mj-ea"/>
              </a:rPr>
              <a:t>3</a:t>
            </a:r>
            <a:r>
              <a:rPr lang="zh-CN" altLang="en-US" sz="2000" dirty="0">
                <a:latin typeface="+mj-ea"/>
                <a:ea typeface="+mj-ea"/>
              </a:rPr>
              <a:t>）</a:t>
            </a:r>
            <a:r>
              <a:rPr lang="en-US" altLang="zh-CN" sz="2000" dirty="0">
                <a:latin typeface="+mj-ea"/>
                <a:ea typeface="+mj-ea"/>
              </a:rPr>
              <a:t>size</a:t>
            </a:r>
            <a:r>
              <a:rPr lang="zh-CN" altLang="en-US" sz="2000" dirty="0">
                <a:latin typeface="+mj-ea"/>
                <a:ea typeface="+mj-ea"/>
              </a:rPr>
              <a:t>可以有效影响冲突</a:t>
            </a:r>
            <a:r>
              <a:rPr lang="en-US" altLang="zh-CN" sz="2000" dirty="0">
                <a:latin typeface="+mj-ea"/>
                <a:ea typeface="+mj-ea"/>
              </a:rPr>
              <a:t>miss</a:t>
            </a:r>
            <a:r>
              <a:rPr lang="zh-CN" altLang="en-US" sz="2000" dirty="0">
                <a:latin typeface="+mj-ea"/>
                <a:ea typeface="+mj-ea"/>
              </a:rPr>
              <a:t>的变化。</a:t>
            </a:r>
          </a:p>
        </p:txBody>
      </p:sp>
    </p:spTree>
    <p:extLst>
      <p:ext uri="{BB962C8B-B14F-4D97-AF65-F5344CB8AC3E}">
        <p14:creationId xmlns:p14="http://schemas.microsoft.com/office/powerpoint/2010/main" val="428134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>
            <a:extLst>
              <a:ext uri="{FF2B5EF4-FFF2-40B4-BE49-F238E27FC236}">
                <a16:creationId xmlns:a16="http://schemas.microsoft.com/office/drawing/2014/main" id="{E86CA992-2458-4D0A-B4A6-2C7C9652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1960" y="2827608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01A623C9-37DC-4B6E-BD65-56B0C3376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8912" y="366955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0BC3B4D-DE95-4660-8889-F39AB20F4DBD}"/>
              </a:ext>
            </a:extLst>
          </p:cNvPr>
          <p:cNvSpPr/>
          <p:nvPr/>
        </p:nvSpPr>
        <p:spPr>
          <a:xfrm flipV="1">
            <a:off x="0" y="6552308"/>
            <a:ext cx="12178488" cy="305692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E317E6C-BBA7-4430-84FA-4C6C4487F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43909" y="175131"/>
            <a:ext cx="1508654" cy="529352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A3094F62-EAF0-41BE-8707-942335AF67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8208" y="42680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D76DFED0-B383-4A06-A2D3-4719720C40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1408" y="440248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9C81B2E4-B51C-49D8-B71F-3CEFEAECC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1408" y="5365067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3FECFCA-7D80-4796-9562-DE7780060511}"/>
              </a:ext>
            </a:extLst>
          </p:cNvPr>
          <p:cNvSpPr txBox="1"/>
          <p:nvPr/>
        </p:nvSpPr>
        <p:spPr>
          <a:xfrm>
            <a:off x="4135771" y="6104482"/>
            <a:ext cx="377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3F87"/>
                </a:solidFill>
              </a:rPr>
              <a:t>勤 学 </a:t>
            </a:r>
            <a:r>
              <a:rPr lang="en-US" altLang="zh-CN" dirty="0">
                <a:solidFill>
                  <a:srgbClr val="003F87"/>
                </a:solidFill>
              </a:rPr>
              <a:t> /  </a:t>
            </a:r>
            <a:r>
              <a:rPr lang="zh-CN" altLang="en-US" dirty="0">
                <a:solidFill>
                  <a:srgbClr val="003F87"/>
                </a:solidFill>
              </a:rPr>
              <a:t>修 德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明 辨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笃 实</a:t>
            </a: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6A1B681F-C850-4D63-9310-6FD6D4B84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3928" y="336050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9718D3A6-E32A-4F9D-A1F9-D28E2D3EC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7928" y="673324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630D5242-335A-4398-B6EC-29E1F7963E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04305" y="485705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DC784CC6-B30C-4AE7-9777-FC110D303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7866" y="4360212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8B5BB83-F3B1-98AF-B719-DB8D60423AE1}"/>
              </a:ext>
            </a:extLst>
          </p:cNvPr>
          <p:cNvSpPr/>
          <p:nvPr/>
        </p:nvSpPr>
        <p:spPr>
          <a:xfrm>
            <a:off x="-92278" y="806782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4A4BC0-01E9-401E-A362-039D104B6ACF}"/>
              </a:ext>
            </a:extLst>
          </p:cNvPr>
          <p:cNvSpPr txBox="1"/>
          <p:nvPr/>
        </p:nvSpPr>
        <p:spPr>
          <a:xfrm>
            <a:off x="2743201" y="175131"/>
            <a:ext cx="544213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prstClr val="black"/>
                </a:solidFill>
                <a:latin typeface="微软雅黑"/>
                <a:ea typeface="微软雅黑"/>
              </a:rPr>
              <a:t>T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heoretical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Analysis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6E8BD95-F1EB-9EA4-2639-3D28A8E437A1}"/>
              </a:ext>
            </a:extLst>
          </p:cNvPr>
          <p:cNvSpPr txBox="1"/>
          <p:nvPr/>
        </p:nvSpPr>
        <p:spPr>
          <a:xfrm>
            <a:off x="134224" y="1057013"/>
            <a:ext cx="5352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j-ea"/>
                <a:ea typeface="+mj-ea"/>
              </a:rPr>
              <a:t>二</a:t>
            </a:r>
            <a:r>
              <a:rPr lang="en-US" altLang="zh-CN" sz="2800" b="1" dirty="0">
                <a:latin typeface="+mj-ea"/>
                <a:ea typeface="+mj-ea"/>
              </a:rPr>
              <a:t>.The analysis of missing:</a:t>
            </a:r>
            <a:endParaRPr lang="en-US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8E3833-6840-47A8-8711-1B79BE3C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5860" y="1463911"/>
            <a:ext cx="6776703" cy="463559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71C0445-6763-432E-89F9-DD0758B1CFDE}"/>
              </a:ext>
            </a:extLst>
          </p:cNvPr>
          <p:cNvSpPr txBox="1"/>
          <p:nvPr/>
        </p:nvSpPr>
        <p:spPr>
          <a:xfrm>
            <a:off x="257460" y="1849906"/>
            <a:ext cx="5138382" cy="3269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目的：降低</a:t>
            </a:r>
            <a:r>
              <a:rPr lang="en-US" altLang="zh-CN" sz="2000" dirty="0">
                <a:latin typeface="+mj-ea"/>
                <a:ea typeface="+mj-ea"/>
              </a:rPr>
              <a:t>capacity miss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右图可得结论为：</a:t>
            </a:r>
            <a:endParaRPr lang="en-US" altLang="zh-CN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（</a:t>
            </a:r>
            <a:r>
              <a:rPr lang="en-US" altLang="zh-CN" sz="2000" dirty="0">
                <a:latin typeface="+mj-ea"/>
                <a:ea typeface="+mj-ea"/>
              </a:rPr>
              <a:t>1</a:t>
            </a:r>
            <a:r>
              <a:rPr lang="zh-CN" altLang="en-US" sz="2000" dirty="0">
                <a:latin typeface="+mj-ea"/>
                <a:ea typeface="+mj-ea"/>
              </a:rPr>
              <a:t>）当</a:t>
            </a:r>
            <a:r>
              <a:rPr lang="en-US" altLang="zh-CN" sz="2000" dirty="0">
                <a:latin typeface="+mj-ea"/>
                <a:ea typeface="+mj-ea"/>
              </a:rPr>
              <a:t>size&gt;64KB</a:t>
            </a:r>
            <a:r>
              <a:rPr lang="zh-CN" altLang="en-US" sz="2000" dirty="0">
                <a:latin typeface="+mj-ea"/>
                <a:ea typeface="+mj-ea"/>
              </a:rPr>
              <a:t>后，主要的</a:t>
            </a:r>
            <a:r>
              <a:rPr lang="en-US" altLang="zh-CN" sz="2000" dirty="0">
                <a:latin typeface="+mj-ea"/>
                <a:ea typeface="+mj-ea"/>
              </a:rPr>
              <a:t>miss</a:t>
            </a:r>
            <a:r>
              <a:rPr lang="zh-CN" altLang="en-US" sz="2000" dirty="0">
                <a:latin typeface="+mj-ea"/>
                <a:ea typeface="+mj-ea"/>
              </a:rPr>
              <a:t>都是</a:t>
            </a:r>
            <a:r>
              <a:rPr lang="en-US" altLang="zh-CN" sz="2000" dirty="0">
                <a:latin typeface="+mj-ea"/>
                <a:ea typeface="+mj-ea"/>
              </a:rPr>
              <a:t>capacity miss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（</a:t>
            </a:r>
            <a:r>
              <a:rPr lang="en-US" altLang="zh-CN" sz="2000" dirty="0">
                <a:latin typeface="+mj-ea"/>
                <a:ea typeface="+mj-ea"/>
              </a:rPr>
              <a:t>2</a:t>
            </a:r>
            <a:r>
              <a:rPr lang="zh-CN" altLang="en-US" sz="2000" dirty="0">
                <a:latin typeface="+mj-ea"/>
                <a:ea typeface="+mj-ea"/>
              </a:rPr>
              <a:t>）存在一条渐近线，在</a:t>
            </a:r>
            <a:r>
              <a:rPr lang="en-US" altLang="zh-CN" sz="2000" dirty="0">
                <a:latin typeface="+mj-ea"/>
                <a:ea typeface="+mj-ea"/>
              </a:rPr>
              <a:t>size</a:t>
            </a:r>
            <a:r>
              <a:rPr lang="zh-CN" altLang="en-US" sz="2000" dirty="0">
                <a:latin typeface="+mj-ea"/>
                <a:ea typeface="+mj-ea"/>
              </a:rPr>
              <a:t>无限增大后，</a:t>
            </a:r>
            <a:r>
              <a:rPr lang="en-US" altLang="zh-CN" sz="2000" dirty="0">
                <a:latin typeface="+mj-ea"/>
                <a:ea typeface="+mj-ea"/>
              </a:rPr>
              <a:t>miss rate</a:t>
            </a:r>
            <a:r>
              <a:rPr lang="zh-CN" altLang="en-US" sz="2000" dirty="0">
                <a:latin typeface="+mj-ea"/>
                <a:ea typeface="+mj-ea"/>
              </a:rPr>
              <a:t>也几乎保持不变。</a:t>
            </a:r>
          </a:p>
        </p:txBody>
      </p:sp>
    </p:spTree>
    <p:extLst>
      <p:ext uri="{BB962C8B-B14F-4D97-AF65-F5344CB8AC3E}">
        <p14:creationId xmlns:p14="http://schemas.microsoft.com/office/powerpoint/2010/main" val="202618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>
            <a:extLst>
              <a:ext uri="{FF2B5EF4-FFF2-40B4-BE49-F238E27FC236}">
                <a16:creationId xmlns:a16="http://schemas.microsoft.com/office/drawing/2014/main" id="{991DEE90-AC86-48BF-A20A-547D360E5EFB}"/>
              </a:ext>
            </a:extLst>
          </p:cNvPr>
          <p:cNvSpPr/>
          <p:nvPr/>
        </p:nvSpPr>
        <p:spPr>
          <a:xfrm>
            <a:off x="6562222" y="2195255"/>
            <a:ext cx="1913392" cy="191339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4632" y="-1"/>
            <a:ext cx="12196631" cy="2127749"/>
            <a:chOff x="-4632" y="-1"/>
            <a:chExt cx="12196631" cy="2127749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BF7FE7A-4E23-4577-B4D3-19330F26E572}"/>
                </a:ext>
              </a:extLst>
            </p:cNvPr>
            <p:cNvSpPr/>
            <p:nvPr/>
          </p:nvSpPr>
          <p:spPr>
            <a:xfrm flipV="1">
              <a:off x="0" y="1684"/>
              <a:ext cx="12191999" cy="2126064"/>
            </a:xfrm>
            <a:custGeom>
              <a:avLst/>
              <a:gdLst>
                <a:gd name="connsiteX0" fmla="*/ 0 w 12191999"/>
                <a:gd name="connsiteY0" fmla="*/ 2126064 h 2126064"/>
                <a:gd name="connsiteX1" fmla="*/ 12191999 w 12191999"/>
                <a:gd name="connsiteY1" fmla="*/ 2126064 h 2126064"/>
                <a:gd name="connsiteX2" fmla="*/ 0 w 12191999"/>
                <a:gd name="connsiteY2" fmla="*/ 0 h 212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9" h="2126064">
                  <a:moveTo>
                    <a:pt x="0" y="2126064"/>
                  </a:moveTo>
                  <a:lnTo>
                    <a:pt x="12191999" y="212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9A4E30-8FC8-4074-B7DA-5077F2AFF989}"/>
                </a:ext>
              </a:extLst>
            </p:cNvPr>
            <p:cNvSpPr/>
            <p:nvPr/>
          </p:nvSpPr>
          <p:spPr>
            <a:xfrm flipV="1">
              <a:off x="-4632" y="-1"/>
              <a:ext cx="845081" cy="695700"/>
            </a:xfrm>
            <a:custGeom>
              <a:avLst/>
              <a:gdLst>
                <a:gd name="connsiteX0" fmla="*/ 0 w 845081"/>
                <a:gd name="connsiteY0" fmla="*/ 695700 h 695700"/>
                <a:gd name="connsiteX1" fmla="*/ 845081 w 845081"/>
                <a:gd name="connsiteY1" fmla="*/ 695700 h 695700"/>
                <a:gd name="connsiteX2" fmla="*/ 0 w 845081"/>
                <a:gd name="connsiteY2" fmla="*/ 0 h 695700"/>
                <a:gd name="connsiteX3" fmla="*/ 0 w 845081"/>
                <a:gd name="connsiteY3" fmla="*/ 695700 h 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081" h="695700">
                  <a:moveTo>
                    <a:pt x="0" y="695700"/>
                  </a:moveTo>
                  <a:lnTo>
                    <a:pt x="845081" y="695700"/>
                  </a:lnTo>
                  <a:lnTo>
                    <a:pt x="0" y="0"/>
                  </a:lnTo>
                  <a:lnTo>
                    <a:pt x="0" y="695700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DED759B5-476E-48A8-882B-A40A31639608}"/>
                </a:ext>
              </a:extLst>
            </p:cNvPr>
            <p:cNvSpPr/>
            <p:nvPr/>
          </p:nvSpPr>
          <p:spPr>
            <a:xfrm flipV="1">
              <a:off x="2569944" y="9621"/>
              <a:ext cx="7642459" cy="1665174"/>
            </a:xfrm>
            <a:custGeom>
              <a:avLst/>
              <a:gdLst>
                <a:gd name="connsiteX0" fmla="*/ 2049597 w 7784426"/>
                <a:gd name="connsiteY0" fmla="*/ 1687299 h 1687299"/>
                <a:gd name="connsiteX1" fmla="*/ 7784426 w 7784426"/>
                <a:gd name="connsiteY1" fmla="*/ 1687299 h 1687299"/>
                <a:gd name="connsiteX2" fmla="*/ 7276089 w 7784426"/>
                <a:gd name="connsiteY2" fmla="*/ 1268818 h 1687299"/>
                <a:gd name="connsiteX3" fmla="*/ 0 w 7784426"/>
                <a:gd name="connsiteY3" fmla="*/ 0 h 1687299"/>
                <a:gd name="connsiteX4" fmla="*/ 2049597 w 7784426"/>
                <a:gd name="connsiteY4" fmla="*/ 1687299 h 16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4426" h="1687299">
                  <a:moveTo>
                    <a:pt x="2049597" y="1687299"/>
                  </a:moveTo>
                  <a:lnTo>
                    <a:pt x="7784426" y="1687299"/>
                  </a:lnTo>
                  <a:lnTo>
                    <a:pt x="7276089" y="1268818"/>
                  </a:lnTo>
                  <a:lnTo>
                    <a:pt x="0" y="0"/>
                  </a:lnTo>
                  <a:lnTo>
                    <a:pt x="2049597" y="1687299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3F5A969-260B-422F-B4E3-DA6395C64BC8}"/>
              </a:ext>
            </a:extLst>
          </p:cNvPr>
          <p:cNvGrpSpPr/>
          <p:nvPr/>
        </p:nvGrpSpPr>
        <p:grpSpPr>
          <a:xfrm>
            <a:off x="3154566" y="4130877"/>
            <a:ext cx="5762554" cy="1730828"/>
            <a:chOff x="3102428" y="3755572"/>
            <a:chExt cx="5762554" cy="1730828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C4BCF85-EA4C-493A-8D5E-F0143B36AB23}"/>
                </a:ext>
              </a:extLst>
            </p:cNvPr>
            <p:cNvCxnSpPr/>
            <p:nvPr/>
          </p:nvCxnSpPr>
          <p:spPr>
            <a:xfrm>
              <a:off x="3102428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E808EE5-120D-468C-A69F-51673B365677}"/>
                </a:ext>
              </a:extLst>
            </p:cNvPr>
            <p:cNvCxnSpPr/>
            <p:nvPr/>
          </p:nvCxnSpPr>
          <p:spPr>
            <a:xfrm>
              <a:off x="6019799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4991D69-27EB-405C-B1D3-36EF14D376BD}"/>
                </a:ext>
              </a:extLst>
            </p:cNvPr>
            <p:cNvCxnSpPr/>
            <p:nvPr/>
          </p:nvCxnSpPr>
          <p:spPr>
            <a:xfrm>
              <a:off x="8864982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CF43A9D-946B-4EC1-A72C-12F9965E137E}"/>
              </a:ext>
            </a:extLst>
          </p:cNvPr>
          <p:cNvGrpSpPr/>
          <p:nvPr/>
        </p:nvGrpSpPr>
        <p:grpSpPr>
          <a:xfrm>
            <a:off x="3055559" y="4428336"/>
            <a:ext cx="3235048" cy="707886"/>
            <a:chOff x="209724" y="4394568"/>
            <a:chExt cx="3235048" cy="707886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0AE1EE13-9C37-48CE-BDB5-4C39D3287054}"/>
                </a:ext>
              </a:extLst>
            </p:cNvPr>
            <p:cNvSpPr txBox="1"/>
            <p:nvPr/>
          </p:nvSpPr>
          <p:spPr>
            <a:xfrm>
              <a:off x="606377" y="4394568"/>
              <a:ext cx="23859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prstClr val="black"/>
                  </a:solidFill>
                  <a:latin typeface="微软雅黑"/>
                  <a:ea typeface="微软雅黑"/>
                </a:rPr>
                <a:t>T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heoretical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Analysis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F2CAF46-B10D-40CB-809E-1FD36E596AC9}"/>
                </a:ext>
              </a:extLst>
            </p:cNvPr>
            <p:cNvSpPr txBox="1"/>
            <p:nvPr/>
          </p:nvSpPr>
          <p:spPr>
            <a:xfrm>
              <a:off x="209724" y="4699310"/>
              <a:ext cx="3235048" cy="346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75522BE-CE53-47EB-8AEE-C0375FF18584}"/>
              </a:ext>
            </a:extLst>
          </p:cNvPr>
          <p:cNvGrpSpPr/>
          <p:nvPr/>
        </p:nvGrpSpPr>
        <p:grpSpPr>
          <a:xfrm>
            <a:off x="5948570" y="4428336"/>
            <a:ext cx="3235048" cy="651312"/>
            <a:chOff x="209724" y="4394568"/>
            <a:chExt cx="3235048" cy="651312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C9B050D-6789-4AA9-A526-56ECC8167D9A}"/>
                </a:ext>
              </a:extLst>
            </p:cNvPr>
            <p:cNvSpPr txBox="1"/>
            <p:nvPr/>
          </p:nvSpPr>
          <p:spPr>
            <a:xfrm>
              <a:off x="606377" y="4394568"/>
              <a:ext cx="2385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prstClr val="black"/>
                  </a:solidFill>
                  <a:latin typeface="微软雅黑"/>
                  <a:ea typeface="微软雅黑"/>
                </a:rPr>
                <a:t>The limitation 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5697B987-A274-4B86-8D56-FF0D05DEF62C}"/>
                </a:ext>
              </a:extLst>
            </p:cNvPr>
            <p:cNvSpPr txBox="1"/>
            <p:nvPr/>
          </p:nvSpPr>
          <p:spPr>
            <a:xfrm>
              <a:off x="209724" y="4699310"/>
              <a:ext cx="3235048" cy="346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2AAA4CA5-B98F-4084-9D8B-791B4F288906}"/>
              </a:ext>
            </a:extLst>
          </p:cNvPr>
          <p:cNvSpPr txBox="1"/>
          <p:nvPr/>
        </p:nvSpPr>
        <p:spPr>
          <a:xfrm>
            <a:off x="9079669" y="4428336"/>
            <a:ext cx="2385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</a:rPr>
              <a:t>Summary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D8E30C5-F3E2-490B-BA55-8584F5B46F7C}"/>
              </a:ext>
            </a:extLst>
          </p:cNvPr>
          <p:cNvGrpSpPr/>
          <p:nvPr/>
        </p:nvGrpSpPr>
        <p:grpSpPr>
          <a:xfrm>
            <a:off x="6868837" y="2467476"/>
            <a:ext cx="1300163" cy="1300163"/>
            <a:chOff x="6868837" y="2467476"/>
            <a:chExt cx="1300163" cy="1300163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A2B2B69-B1A9-43D3-8805-96C7DC83E749}"/>
                </a:ext>
              </a:extLst>
            </p:cNvPr>
            <p:cNvSpPr/>
            <p:nvPr/>
          </p:nvSpPr>
          <p:spPr>
            <a:xfrm>
              <a:off x="6868837" y="2467476"/>
              <a:ext cx="1300163" cy="13001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0" name="图形 49">
              <a:extLst>
                <a:ext uri="{FF2B5EF4-FFF2-40B4-BE49-F238E27FC236}">
                  <a16:creationId xmlns:a16="http://schemas.microsoft.com/office/drawing/2014/main" id="{9EAAE6D9-A0F7-4A31-8973-72D41173C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14643" y="2805011"/>
              <a:ext cx="550429" cy="634015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19C66ED-F764-400B-9AA0-0C65B6AF1012}"/>
              </a:ext>
            </a:extLst>
          </p:cNvPr>
          <p:cNvGrpSpPr/>
          <p:nvPr/>
        </p:nvGrpSpPr>
        <p:grpSpPr>
          <a:xfrm>
            <a:off x="4023002" y="2467476"/>
            <a:ext cx="1300163" cy="1300163"/>
            <a:chOff x="4023002" y="2467476"/>
            <a:chExt cx="1300163" cy="1300163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BB762AA-0FA7-4AE0-9706-E0F0F67F6B71}"/>
                </a:ext>
              </a:extLst>
            </p:cNvPr>
            <p:cNvSpPr/>
            <p:nvPr/>
          </p:nvSpPr>
          <p:spPr>
            <a:xfrm>
              <a:off x="4023002" y="2467476"/>
              <a:ext cx="1300163" cy="1300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1" name="图形 50">
              <a:extLst>
                <a:ext uri="{FF2B5EF4-FFF2-40B4-BE49-F238E27FC236}">
                  <a16:creationId xmlns:a16="http://schemas.microsoft.com/office/drawing/2014/main" id="{2EB309AA-217D-47D1-AA4F-092E330BA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26109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3751CDC-445C-446B-B799-DBBAD7025BE3}"/>
              </a:ext>
            </a:extLst>
          </p:cNvPr>
          <p:cNvGrpSpPr/>
          <p:nvPr/>
        </p:nvGrpSpPr>
        <p:grpSpPr>
          <a:xfrm>
            <a:off x="1177167" y="2481733"/>
            <a:ext cx="1300163" cy="1300163"/>
            <a:chOff x="1177167" y="2337355"/>
            <a:chExt cx="1300163" cy="1300163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773D16B-B26D-4ACE-B82D-19CC3160B13E}"/>
                </a:ext>
              </a:extLst>
            </p:cNvPr>
            <p:cNvSpPr/>
            <p:nvPr/>
          </p:nvSpPr>
          <p:spPr>
            <a:xfrm>
              <a:off x="1177167" y="2337355"/>
              <a:ext cx="1300163" cy="1300163"/>
            </a:xfrm>
            <a:prstGeom prst="ellipse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A3425BBB-6727-4250-85F3-365EA0CB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82804" y="2708834"/>
              <a:ext cx="633116" cy="634015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312F191-3487-48B2-8693-727C14881658}"/>
              </a:ext>
            </a:extLst>
          </p:cNvPr>
          <p:cNvGrpSpPr/>
          <p:nvPr/>
        </p:nvGrpSpPr>
        <p:grpSpPr>
          <a:xfrm>
            <a:off x="9714671" y="2467476"/>
            <a:ext cx="1300163" cy="1300163"/>
            <a:chOff x="9714671" y="2467476"/>
            <a:chExt cx="1300163" cy="1300163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282D3A1-3DD5-42E5-BC06-B87C450047C1}"/>
                </a:ext>
              </a:extLst>
            </p:cNvPr>
            <p:cNvSpPr/>
            <p:nvPr/>
          </p:nvSpPr>
          <p:spPr>
            <a:xfrm>
              <a:off x="9714671" y="2467476"/>
              <a:ext cx="1300163" cy="130016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3" name="图形 52">
              <a:extLst>
                <a:ext uri="{FF2B5EF4-FFF2-40B4-BE49-F238E27FC236}">
                  <a16:creationId xmlns:a16="http://schemas.microsoft.com/office/drawing/2014/main" id="{4AD0FFA1-B1D6-4A7A-8CFA-8B13327B5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42056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1DC4DF9-EDB5-4893-B60E-C4238C656D54}"/>
              </a:ext>
            </a:extLst>
          </p:cNvPr>
          <p:cNvGrpSpPr/>
          <p:nvPr/>
        </p:nvGrpSpPr>
        <p:grpSpPr>
          <a:xfrm>
            <a:off x="7796463" y="964934"/>
            <a:ext cx="4049551" cy="873366"/>
            <a:chOff x="7796463" y="964934"/>
            <a:chExt cx="4049551" cy="87336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0C6EF5C-9CFE-4CE5-8D09-222CD3D47BEE}"/>
                </a:ext>
              </a:extLst>
            </p:cNvPr>
            <p:cNvSpPr txBox="1"/>
            <p:nvPr/>
          </p:nvSpPr>
          <p:spPr>
            <a:xfrm>
              <a:off x="8212132" y="964934"/>
              <a:ext cx="36338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CONTENTS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29C69BF-F084-41CE-B5C1-0F9FAF53BB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6463" y="1838300"/>
              <a:ext cx="360786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625B235-73FE-4F5D-B741-E83D11F67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4175" y="1762998"/>
              <a:ext cx="86015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B2A5590-4C2D-49EC-8832-F5EB782F5745}"/>
              </a:ext>
            </a:extLst>
          </p:cNvPr>
          <p:cNvGrpSpPr/>
          <p:nvPr/>
        </p:nvGrpSpPr>
        <p:grpSpPr>
          <a:xfrm>
            <a:off x="173449" y="4428336"/>
            <a:ext cx="3235048" cy="931388"/>
            <a:chOff x="209724" y="4394568"/>
            <a:chExt cx="3235048" cy="931388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48B34B3-953B-43F7-9936-47B1D78ECC55}"/>
                </a:ext>
              </a:extLst>
            </p:cNvPr>
            <p:cNvSpPr txBox="1"/>
            <p:nvPr/>
          </p:nvSpPr>
          <p:spPr>
            <a:xfrm>
              <a:off x="606377" y="4394568"/>
              <a:ext cx="23859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prstClr val="black"/>
                  </a:solidFill>
                  <a:latin typeface="微软雅黑"/>
                  <a:ea typeface="微软雅黑"/>
                </a:rPr>
                <a:t>Background introduction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A754894-4355-4EF2-A7A1-C0984BD0606C}"/>
                </a:ext>
              </a:extLst>
            </p:cNvPr>
            <p:cNvSpPr txBox="1"/>
            <p:nvPr/>
          </p:nvSpPr>
          <p:spPr>
            <a:xfrm>
              <a:off x="209724" y="4699310"/>
              <a:ext cx="3235048" cy="626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pic>
        <p:nvPicPr>
          <p:cNvPr id="38" name="图形 37">
            <a:extLst>
              <a:ext uri="{FF2B5EF4-FFF2-40B4-BE49-F238E27FC236}">
                <a16:creationId xmlns:a16="http://schemas.microsoft.com/office/drawing/2014/main" id="{6B9C6FAA-6780-431A-910C-738D95B35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1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-151003" y="800282"/>
            <a:ext cx="12192001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6" name="组合 15" descr="e7d195523061f1c0205959036996ad55c215b892a7aac5c0B9ADEF7896FB48F2EF97163A2DE1401E1875DEDC438B7864AD24CA23553DBBBD975DAF4CAD4A2592689FFB6CEE59FFA55B2702D0E5EE29CDB42EC2C450165D158A3326FD2B1CD0EE3BE2A4CA85CD8F4E97A1A2083D155EA43D5D2550D96CF11EF483C35A902D8602E1FDE216A189CCFE">
            <a:extLst>
              <a:ext uri="{FF2B5EF4-FFF2-40B4-BE49-F238E27FC236}">
                <a16:creationId xmlns:a16="http://schemas.microsoft.com/office/drawing/2014/main" id="{45387F70-627F-45D8-952E-D0782448549B}"/>
              </a:ext>
            </a:extLst>
          </p:cNvPr>
          <p:cNvGrpSpPr/>
          <p:nvPr/>
        </p:nvGrpSpPr>
        <p:grpSpPr>
          <a:xfrm>
            <a:off x="3255947" y="2813160"/>
            <a:ext cx="2172148" cy="1616739"/>
            <a:chOff x="3255947" y="2813160"/>
            <a:chExt cx="2172148" cy="1616739"/>
          </a:xfrm>
        </p:grpSpPr>
        <p:sp>
          <p:nvSpPr>
            <p:cNvPr id="17" name="矩形 2">
              <a:extLst>
                <a:ext uri="{FF2B5EF4-FFF2-40B4-BE49-F238E27FC236}">
                  <a16:creationId xmlns:a16="http://schemas.microsoft.com/office/drawing/2014/main" id="{F609D47D-8D57-467D-BB89-827A9D50B343}"/>
                </a:ext>
              </a:extLst>
            </p:cNvPr>
            <p:cNvSpPr/>
            <p:nvPr/>
          </p:nvSpPr>
          <p:spPr>
            <a:xfrm rot="20223496">
              <a:off x="4197008" y="2813160"/>
              <a:ext cx="1231087" cy="1170502"/>
            </a:xfrm>
            <a:custGeom>
              <a:avLst/>
              <a:gdLst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" fmla="*/ 0 w 1206853"/>
                <a:gd name="connsiteY0" fmla="*/ 0 h 1069402"/>
                <a:gd name="connsiteX1" fmla="*/ 1206853 w 1206853"/>
                <a:gd name="connsiteY1" fmla="*/ 0 h 1069402"/>
                <a:gd name="connsiteX2" fmla="*/ 1202898 w 1206853"/>
                <a:gd name="connsiteY2" fmla="*/ 1069402 h 1069402"/>
                <a:gd name="connsiteX3" fmla="*/ 0 w 1206853"/>
                <a:gd name="connsiteY3" fmla="*/ 950438 h 1069402"/>
                <a:gd name="connsiteX4" fmla="*/ 0 w 1206853"/>
                <a:gd name="connsiteY4" fmla="*/ 0 h 1069402"/>
                <a:gd name="connsiteX0" fmla="*/ 0 w 1206853"/>
                <a:gd name="connsiteY0" fmla="*/ 0 h 1069402"/>
                <a:gd name="connsiteX1" fmla="*/ 1206853 w 1206853"/>
                <a:gd name="connsiteY1" fmla="*/ 0 h 1069402"/>
                <a:gd name="connsiteX2" fmla="*/ 1202898 w 1206853"/>
                <a:gd name="connsiteY2" fmla="*/ 1069402 h 1069402"/>
                <a:gd name="connsiteX3" fmla="*/ 0 w 1206853"/>
                <a:gd name="connsiteY3" fmla="*/ 950438 h 1069402"/>
                <a:gd name="connsiteX4" fmla="*/ 0 w 1206853"/>
                <a:gd name="connsiteY4" fmla="*/ 0 h 1069402"/>
                <a:gd name="connsiteX0" fmla="*/ 0 w 1206853"/>
                <a:gd name="connsiteY0" fmla="*/ 0 h 1069402"/>
                <a:gd name="connsiteX1" fmla="*/ 1206853 w 1206853"/>
                <a:gd name="connsiteY1" fmla="*/ 0 h 1069402"/>
                <a:gd name="connsiteX2" fmla="*/ 1202898 w 1206853"/>
                <a:gd name="connsiteY2" fmla="*/ 1069402 h 1069402"/>
                <a:gd name="connsiteX3" fmla="*/ 0 w 1206853"/>
                <a:gd name="connsiteY3" fmla="*/ 950438 h 1069402"/>
                <a:gd name="connsiteX4" fmla="*/ 0 w 1206853"/>
                <a:gd name="connsiteY4" fmla="*/ 0 h 1069402"/>
                <a:gd name="connsiteX0" fmla="*/ 0 w 1231087"/>
                <a:gd name="connsiteY0" fmla="*/ 101100 h 1170502"/>
                <a:gd name="connsiteX1" fmla="*/ 1231087 w 1231087"/>
                <a:gd name="connsiteY1" fmla="*/ 0 h 1170502"/>
                <a:gd name="connsiteX2" fmla="*/ 1202898 w 1231087"/>
                <a:gd name="connsiteY2" fmla="*/ 1170502 h 1170502"/>
                <a:gd name="connsiteX3" fmla="*/ 0 w 1231087"/>
                <a:gd name="connsiteY3" fmla="*/ 1051538 h 1170502"/>
                <a:gd name="connsiteX4" fmla="*/ 0 w 1231087"/>
                <a:gd name="connsiteY4" fmla="*/ 101100 h 1170502"/>
                <a:gd name="connsiteX0" fmla="*/ 0 w 1231087"/>
                <a:gd name="connsiteY0" fmla="*/ 101100 h 1170502"/>
                <a:gd name="connsiteX1" fmla="*/ 1231087 w 1231087"/>
                <a:gd name="connsiteY1" fmla="*/ 0 h 1170502"/>
                <a:gd name="connsiteX2" fmla="*/ 1202898 w 1231087"/>
                <a:gd name="connsiteY2" fmla="*/ 1170502 h 1170502"/>
                <a:gd name="connsiteX3" fmla="*/ 0 w 1231087"/>
                <a:gd name="connsiteY3" fmla="*/ 1051538 h 1170502"/>
                <a:gd name="connsiteX4" fmla="*/ 0 w 1231087"/>
                <a:gd name="connsiteY4" fmla="*/ 101100 h 117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1087" h="1170502">
                  <a:moveTo>
                    <a:pt x="0" y="101100"/>
                  </a:moveTo>
                  <a:cubicBezTo>
                    <a:pt x="401328" y="388369"/>
                    <a:pt x="1007646" y="344814"/>
                    <a:pt x="1231087" y="0"/>
                  </a:cubicBezTo>
                  <a:cubicBezTo>
                    <a:pt x="1229769" y="356467"/>
                    <a:pt x="1204216" y="814035"/>
                    <a:pt x="1202898" y="1170502"/>
                  </a:cubicBezTo>
                  <a:cubicBezTo>
                    <a:pt x="932650" y="836637"/>
                    <a:pt x="434720" y="777593"/>
                    <a:pt x="0" y="1051538"/>
                  </a:cubicBezTo>
                  <a:lnTo>
                    <a:pt x="0" y="1011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818715D-8F8B-4102-82BD-1BBADD302F41}"/>
                </a:ext>
              </a:extLst>
            </p:cNvPr>
            <p:cNvGrpSpPr/>
            <p:nvPr/>
          </p:nvGrpSpPr>
          <p:grpSpPr>
            <a:xfrm>
              <a:off x="3255947" y="3156576"/>
              <a:ext cx="1273323" cy="1273323"/>
              <a:chOff x="3255947" y="3156576"/>
              <a:chExt cx="1273323" cy="1273323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85F1EFB7-2044-46A1-ABF3-6DF229FB3105}"/>
                  </a:ext>
                </a:extLst>
              </p:cNvPr>
              <p:cNvSpPr/>
              <p:nvPr/>
            </p:nvSpPr>
            <p:spPr>
              <a:xfrm>
                <a:off x="3255947" y="3156576"/>
                <a:ext cx="1273323" cy="127332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57AD696A-7483-4AFD-B791-64D760158BC1}"/>
                  </a:ext>
                </a:extLst>
              </p:cNvPr>
              <p:cNvGrpSpPr/>
              <p:nvPr/>
            </p:nvGrpSpPr>
            <p:grpSpPr>
              <a:xfrm>
                <a:off x="3576595" y="3478290"/>
                <a:ext cx="623829" cy="627522"/>
                <a:chOff x="1725613" y="5727700"/>
                <a:chExt cx="268287" cy="269875"/>
              </a:xfrm>
              <a:solidFill>
                <a:srgbClr val="0065B0"/>
              </a:solidFill>
            </p:grpSpPr>
            <p:sp>
              <p:nvSpPr>
                <p:cNvPr id="21" name="Freeform 10">
                  <a:extLst>
                    <a:ext uri="{FF2B5EF4-FFF2-40B4-BE49-F238E27FC236}">
                      <a16:creationId xmlns:a16="http://schemas.microsoft.com/office/drawing/2014/main" id="{77347A32-E45E-4529-B8A1-BDC21C8B2F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6888" y="5757863"/>
                  <a:ext cx="31750" cy="31750"/>
                </a:xfrm>
                <a:custGeom>
                  <a:avLst/>
                  <a:gdLst>
                    <a:gd name="T0" fmla="*/ 10 w 12"/>
                    <a:gd name="T1" fmla="*/ 6 h 12"/>
                    <a:gd name="T2" fmla="*/ 6 w 12"/>
                    <a:gd name="T3" fmla="*/ 2 h 12"/>
                    <a:gd name="T4" fmla="*/ 2 w 12"/>
                    <a:gd name="T5" fmla="*/ 2 h 12"/>
                    <a:gd name="T6" fmla="*/ 2 w 12"/>
                    <a:gd name="T7" fmla="*/ 6 h 12"/>
                    <a:gd name="T8" fmla="*/ 6 w 12"/>
                    <a:gd name="T9" fmla="*/ 10 h 12"/>
                    <a:gd name="T10" fmla="*/ 10 w 12"/>
                    <a:gd name="T11" fmla="*/ 10 h 12"/>
                    <a:gd name="T12" fmla="*/ 10 w 12"/>
                    <a:gd name="T13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12">
                      <a:moveTo>
                        <a:pt x="10" y="6"/>
                      </a:move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0"/>
                        <a:pt x="3" y="0"/>
                        <a:pt x="2" y="2"/>
                      </a:cubicBezTo>
                      <a:cubicBezTo>
                        <a:pt x="0" y="3"/>
                        <a:pt x="0" y="5"/>
                        <a:pt x="2" y="6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7" y="12"/>
                        <a:pt x="9" y="12"/>
                        <a:pt x="10" y="10"/>
                      </a:cubicBezTo>
                      <a:cubicBezTo>
                        <a:pt x="12" y="9"/>
                        <a:pt x="12" y="7"/>
                        <a:pt x="10" y="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2" name="Freeform 11">
                  <a:extLst>
                    <a:ext uri="{FF2B5EF4-FFF2-40B4-BE49-F238E27FC236}">
                      <a16:creationId xmlns:a16="http://schemas.microsoft.com/office/drawing/2014/main" id="{D3D6F581-3D41-4577-AB12-68E9185500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5613" y="5846763"/>
                  <a:ext cx="33337" cy="15875"/>
                </a:xfrm>
                <a:custGeom>
                  <a:avLst/>
                  <a:gdLst>
                    <a:gd name="T0" fmla="*/ 9 w 12"/>
                    <a:gd name="T1" fmla="*/ 0 h 6"/>
                    <a:gd name="T2" fmla="*/ 3 w 12"/>
                    <a:gd name="T3" fmla="*/ 0 h 6"/>
                    <a:gd name="T4" fmla="*/ 0 w 12"/>
                    <a:gd name="T5" fmla="*/ 3 h 6"/>
                    <a:gd name="T6" fmla="*/ 3 w 12"/>
                    <a:gd name="T7" fmla="*/ 6 h 6"/>
                    <a:gd name="T8" fmla="*/ 9 w 12"/>
                    <a:gd name="T9" fmla="*/ 6 h 6"/>
                    <a:gd name="T10" fmla="*/ 12 w 12"/>
                    <a:gd name="T11" fmla="*/ 3 h 6"/>
                    <a:gd name="T12" fmla="*/ 9 w 12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6">
                      <a:moveTo>
                        <a:pt x="9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11" y="6"/>
                        <a:pt x="12" y="5"/>
                        <a:pt x="12" y="3"/>
                      </a:cubicBezTo>
                      <a:cubicBezTo>
                        <a:pt x="12" y="1"/>
                        <a:pt x="11" y="0"/>
                        <a:pt x="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Freeform 12">
                  <a:extLst>
                    <a:ext uri="{FF2B5EF4-FFF2-40B4-BE49-F238E27FC236}">
                      <a16:creationId xmlns:a16="http://schemas.microsoft.com/office/drawing/2014/main" id="{E224E3A6-BAB1-493C-AE57-390CE0A78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0563" y="5862638"/>
                  <a:ext cx="33337" cy="15875"/>
                </a:xfrm>
                <a:custGeom>
                  <a:avLst/>
                  <a:gdLst>
                    <a:gd name="T0" fmla="*/ 9 w 12"/>
                    <a:gd name="T1" fmla="*/ 0 h 6"/>
                    <a:gd name="T2" fmla="*/ 3 w 12"/>
                    <a:gd name="T3" fmla="*/ 0 h 6"/>
                    <a:gd name="T4" fmla="*/ 0 w 12"/>
                    <a:gd name="T5" fmla="*/ 3 h 6"/>
                    <a:gd name="T6" fmla="*/ 3 w 12"/>
                    <a:gd name="T7" fmla="*/ 6 h 6"/>
                    <a:gd name="T8" fmla="*/ 9 w 12"/>
                    <a:gd name="T9" fmla="*/ 6 h 6"/>
                    <a:gd name="T10" fmla="*/ 12 w 12"/>
                    <a:gd name="T11" fmla="*/ 3 h 6"/>
                    <a:gd name="T12" fmla="*/ 9 w 12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6">
                      <a:moveTo>
                        <a:pt x="9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11" y="6"/>
                        <a:pt x="12" y="5"/>
                        <a:pt x="12" y="3"/>
                      </a:cubicBezTo>
                      <a:cubicBezTo>
                        <a:pt x="12" y="1"/>
                        <a:pt x="11" y="0"/>
                        <a:pt x="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Freeform 13">
                  <a:extLst>
                    <a:ext uri="{FF2B5EF4-FFF2-40B4-BE49-F238E27FC236}">
                      <a16:creationId xmlns:a16="http://schemas.microsoft.com/office/drawing/2014/main" id="{FCF80507-01C7-4620-A39C-3505C68EF7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3575" y="5770563"/>
                  <a:ext cx="30162" cy="30162"/>
                </a:xfrm>
                <a:custGeom>
                  <a:avLst/>
                  <a:gdLst>
                    <a:gd name="T0" fmla="*/ 10 w 11"/>
                    <a:gd name="T1" fmla="*/ 1 h 11"/>
                    <a:gd name="T2" fmla="*/ 5 w 11"/>
                    <a:gd name="T3" fmla="*/ 1 h 11"/>
                    <a:gd name="T4" fmla="*/ 1 w 11"/>
                    <a:gd name="T5" fmla="*/ 5 h 11"/>
                    <a:gd name="T6" fmla="*/ 1 w 11"/>
                    <a:gd name="T7" fmla="*/ 10 h 11"/>
                    <a:gd name="T8" fmla="*/ 5 w 11"/>
                    <a:gd name="T9" fmla="*/ 10 h 11"/>
                    <a:gd name="T10" fmla="*/ 10 w 11"/>
                    <a:gd name="T11" fmla="*/ 5 h 11"/>
                    <a:gd name="T12" fmla="*/ 10 w 11"/>
                    <a:gd name="T13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1">
                      <a:moveTo>
                        <a:pt x="10" y="1"/>
                      </a:moveTo>
                      <a:cubicBezTo>
                        <a:pt x="9" y="0"/>
                        <a:pt x="7" y="0"/>
                        <a:pt x="5" y="1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7"/>
                        <a:pt x="0" y="9"/>
                        <a:pt x="1" y="10"/>
                      </a:cubicBezTo>
                      <a:cubicBezTo>
                        <a:pt x="2" y="11"/>
                        <a:pt x="4" y="11"/>
                        <a:pt x="5" y="10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4"/>
                        <a:pt x="11" y="2"/>
                        <a:pt x="10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Freeform 14">
                  <a:extLst>
                    <a:ext uri="{FF2B5EF4-FFF2-40B4-BE49-F238E27FC236}">
                      <a16:creationId xmlns:a16="http://schemas.microsoft.com/office/drawing/2014/main" id="{02B29B8F-6F9F-4170-8CE6-95C8C20EF1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0550" y="5727700"/>
                  <a:ext cx="17462" cy="34925"/>
                </a:xfrm>
                <a:custGeom>
                  <a:avLst/>
                  <a:gdLst>
                    <a:gd name="T0" fmla="*/ 3 w 6"/>
                    <a:gd name="T1" fmla="*/ 13 h 13"/>
                    <a:gd name="T2" fmla="*/ 5 w 6"/>
                    <a:gd name="T3" fmla="*/ 12 h 13"/>
                    <a:gd name="T4" fmla="*/ 6 w 6"/>
                    <a:gd name="T5" fmla="*/ 10 h 13"/>
                    <a:gd name="T6" fmla="*/ 6 w 6"/>
                    <a:gd name="T7" fmla="*/ 3 h 13"/>
                    <a:gd name="T8" fmla="*/ 3 w 6"/>
                    <a:gd name="T9" fmla="*/ 0 h 13"/>
                    <a:gd name="T10" fmla="*/ 0 w 6"/>
                    <a:gd name="T11" fmla="*/ 2 h 13"/>
                    <a:gd name="T12" fmla="*/ 0 w 6"/>
                    <a:gd name="T13" fmla="*/ 3 h 13"/>
                    <a:gd name="T14" fmla="*/ 0 w 6"/>
                    <a:gd name="T15" fmla="*/ 10 h 13"/>
                    <a:gd name="T16" fmla="*/ 3 w 6"/>
                    <a:gd name="T17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13">
                      <a:moveTo>
                        <a:pt x="3" y="13"/>
                      </a:moveTo>
                      <a:cubicBezTo>
                        <a:pt x="3" y="13"/>
                        <a:pt x="4" y="12"/>
                        <a:pt x="5" y="12"/>
                      </a:cubicBezTo>
                      <a:cubicBezTo>
                        <a:pt x="5" y="11"/>
                        <a:pt x="6" y="11"/>
                        <a:pt x="6" y="10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2"/>
                        <a:pt x="4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3"/>
                        <a:pt x="3" y="1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Freeform 15">
                  <a:extLst>
                    <a:ext uri="{FF2B5EF4-FFF2-40B4-BE49-F238E27FC236}">
                      <a16:creationId xmlns:a16="http://schemas.microsoft.com/office/drawing/2014/main" id="{6C20D13F-08FF-4570-AB1D-AA42A37CD3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3875" y="5794375"/>
                  <a:ext cx="131762" cy="152400"/>
                </a:xfrm>
                <a:custGeom>
                  <a:avLst/>
                  <a:gdLst>
                    <a:gd name="T0" fmla="*/ 25 w 49"/>
                    <a:gd name="T1" fmla="*/ 0 h 56"/>
                    <a:gd name="T2" fmla="*/ 0 w 49"/>
                    <a:gd name="T3" fmla="*/ 25 h 56"/>
                    <a:gd name="T4" fmla="*/ 12 w 49"/>
                    <a:gd name="T5" fmla="*/ 46 h 56"/>
                    <a:gd name="T6" fmla="*/ 12 w 49"/>
                    <a:gd name="T7" fmla="*/ 56 h 56"/>
                    <a:gd name="T8" fmla="*/ 37 w 49"/>
                    <a:gd name="T9" fmla="*/ 56 h 56"/>
                    <a:gd name="T10" fmla="*/ 37 w 49"/>
                    <a:gd name="T11" fmla="*/ 46 h 56"/>
                    <a:gd name="T12" fmla="*/ 49 w 49"/>
                    <a:gd name="T13" fmla="*/ 25 h 56"/>
                    <a:gd name="T14" fmla="*/ 25 w 49"/>
                    <a:gd name="T15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9" h="56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34"/>
                        <a:pt x="5" y="42"/>
                        <a:pt x="12" y="46"/>
                      </a:cubicBezTo>
                      <a:cubicBezTo>
                        <a:pt x="12" y="56"/>
                        <a:pt x="12" y="56"/>
                        <a:pt x="12" y="56"/>
                      </a:cubicBezTo>
                      <a:cubicBezTo>
                        <a:pt x="37" y="56"/>
                        <a:pt x="37" y="56"/>
                        <a:pt x="37" y="56"/>
                      </a:cubicBezTo>
                      <a:cubicBezTo>
                        <a:pt x="37" y="46"/>
                        <a:pt x="37" y="46"/>
                        <a:pt x="37" y="46"/>
                      </a:cubicBezTo>
                      <a:cubicBezTo>
                        <a:pt x="44" y="42"/>
                        <a:pt x="49" y="34"/>
                        <a:pt x="49" y="25"/>
                      </a:cubicBezTo>
                      <a:cubicBezTo>
                        <a:pt x="49" y="11"/>
                        <a:pt x="38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Freeform 16">
                  <a:extLst>
                    <a:ext uri="{FF2B5EF4-FFF2-40B4-BE49-F238E27FC236}">
                      <a16:creationId xmlns:a16="http://schemas.microsoft.com/office/drawing/2014/main" id="{6F0DC97E-90F2-4B37-95D5-2D29BE7C86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5625" y="5962650"/>
                  <a:ext cx="68262" cy="34925"/>
                </a:xfrm>
                <a:custGeom>
                  <a:avLst/>
                  <a:gdLst>
                    <a:gd name="T0" fmla="*/ 0 w 25"/>
                    <a:gd name="T1" fmla="*/ 6 h 13"/>
                    <a:gd name="T2" fmla="*/ 7 w 25"/>
                    <a:gd name="T3" fmla="*/ 6 h 13"/>
                    <a:gd name="T4" fmla="*/ 6 w 25"/>
                    <a:gd name="T5" fmla="*/ 7 h 13"/>
                    <a:gd name="T6" fmla="*/ 13 w 25"/>
                    <a:gd name="T7" fmla="*/ 13 h 13"/>
                    <a:gd name="T8" fmla="*/ 19 w 25"/>
                    <a:gd name="T9" fmla="*/ 7 h 13"/>
                    <a:gd name="T10" fmla="*/ 19 w 25"/>
                    <a:gd name="T11" fmla="*/ 6 h 13"/>
                    <a:gd name="T12" fmla="*/ 25 w 25"/>
                    <a:gd name="T13" fmla="*/ 6 h 13"/>
                    <a:gd name="T14" fmla="*/ 25 w 25"/>
                    <a:gd name="T15" fmla="*/ 0 h 13"/>
                    <a:gd name="T16" fmla="*/ 0 w 25"/>
                    <a:gd name="T17" fmla="*/ 0 h 13"/>
                    <a:gd name="T18" fmla="*/ 0 w 25"/>
                    <a:gd name="T19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" h="13">
                      <a:moveTo>
                        <a:pt x="0" y="6"/>
                      </a:move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10"/>
                        <a:pt x="9" y="13"/>
                        <a:pt x="13" y="13"/>
                      </a:cubicBezTo>
                      <a:cubicBezTo>
                        <a:pt x="16" y="13"/>
                        <a:pt x="19" y="10"/>
                        <a:pt x="19" y="7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28" name="组合 27" descr="e7d195523061f1c0205959036996ad55c215b892a7aac5c0B9ADEF7896FB48F2EF97163A2DE1401E1875DEDC438B7864AD24CA23553DBBBD975DAF4CAD4A2592689FFB6CEE59FFA55B2702D0E5EE29CDB42EC2C450165D158A3326FD2B1CD0EE3BE2A4CA85CD8F4E97A1A2083D155EA43D5D2550D96CF11EF483C35A902D8602E1FDE216A189CCFE">
            <a:extLst>
              <a:ext uri="{FF2B5EF4-FFF2-40B4-BE49-F238E27FC236}">
                <a16:creationId xmlns:a16="http://schemas.microsoft.com/office/drawing/2014/main" id="{D9448DE3-20C2-4D34-93F3-3DF00FD122AF}"/>
              </a:ext>
            </a:extLst>
          </p:cNvPr>
          <p:cNvGrpSpPr/>
          <p:nvPr/>
        </p:nvGrpSpPr>
        <p:grpSpPr>
          <a:xfrm>
            <a:off x="6731635" y="2819178"/>
            <a:ext cx="2172148" cy="1616739"/>
            <a:chOff x="6764296" y="2811974"/>
            <a:chExt cx="2172148" cy="1616739"/>
          </a:xfrm>
        </p:grpSpPr>
        <p:sp>
          <p:nvSpPr>
            <p:cNvPr id="29" name="矩形 2">
              <a:extLst>
                <a:ext uri="{FF2B5EF4-FFF2-40B4-BE49-F238E27FC236}">
                  <a16:creationId xmlns:a16="http://schemas.microsoft.com/office/drawing/2014/main" id="{30E4991C-8B49-42DE-85FA-1470F848EA95}"/>
                </a:ext>
              </a:extLst>
            </p:cNvPr>
            <p:cNvSpPr/>
            <p:nvPr/>
          </p:nvSpPr>
          <p:spPr>
            <a:xfrm rot="1376504" flipH="1">
              <a:off x="6764296" y="2811974"/>
              <a:ext cx="1231087" cy="1170502"/>
            </a:xfrm>
            <a:custGeom>
              <a:avLst/>
              <a:gdLst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" fmla="*/ 0 w 1206853"/>
                <a:gd name="connsiteY0" fmla="*/ 0 h 1069402"/>
                <a:gd name="connsiteX1" fmla="*/ 1206853 w 1206853"/>
                <a:gd name="connsiteY1" fmla="*/ 0 h 1069402"/>
                <a:gd name="connsiteX2" fmla="*/ 1202898 w 1206853"/>
                <a:gd name="connsiteY2" fmla="*/ 1069402 h 1069402"/>
                <a:gd name="connsiteX3" fmla="*/ 0 w 1206853"/>
                <a:gd name="connsiteY3" fmla="*/ 950438 h 1069402"/>
                <a:gd name="connsiteX4" fmla="*/ 0 w 1206853"/>
                <a:gd name="connsiteY4" fmla="*/ 0 h 1069402"/>
                <a:gd name="connsiteX0" fmla="*/ 0 w 1206853"/>
                <a:gd name="connsiteY0" fmla="*/ 0 h 1069402"/>
                <a:gd name="connsiteX1" fmla="*/ 1206853 w 1206853"/>
                <a:gd name="connsiteY1" fmla="*/ 0 h 1069402"/>
                <a:gd name="connsiteX2" fmla="*/ 1202898 w 1206853"/>
                <a:gd name="connsiteY2" fmla="*/ 1069402 h 1069402"/>
                <a:gd name="connsiteX3" fmla="*/ 0 w 1206853"/>
                <a:gd name="connsiteY3" fmla="*/ 950438 h 1069402"/>
                <a:gd name="connsiteX4" fmla="*/ 0 w 1206853"/>
                <a:gd name="connsiteY4" fmla="*/ 0 h 1069402"/>
                <a:gd name="connsiteX0" fmla="*/ 0 w 1206853"/>
                <a:gd name="connsiteY0" fmla="*/ 0 h 1069402"/>
                <a:gd name="connsiteX1" fmla="*/ 1206853 w 1206853"/>
                <a:gd name="connsiteY1" fmla="*/ 0 h 1069402"/>
                <a:gd name="connsiteX2" fmla="*/ 1202898 w 1206853"/>
                <a:gd name="connsiteY2" fmla="*/ 1069402 h 1069402"/>
                <a:gd name="connsiteX3" fmla="*/ 0 w 1206853"/>
                <a:gd name="connsiteY3" fmla="*/ 950438 h 1069402"/>
                <a:gd name="connsiteX4" fmla="*/ 0 w 1206853"/>
                <a:gd name="connsiteY4" fmla="*/ 0 h 1069402"/>
                <a:gd name="connsiteX0" fmla="*/ 0 w 1231087"/>
                <a:gd name="connsiteY0" fmla="*/ 101100 h 1170502"/>
                <a:gd name="connsiteX1" fmla="*/ 1231087 w 1231087"/>
                <a:gd name="connsiteY1" fmla="*/ 0 h 1170502"/>
                <a:gd name="connsiteX2" fmla="*/ 1202898 w 1231087"/>
                <a:gd name="connsiteY2" fmla="*/ 1170502 h 1170502"/>
                <a:gd name="connsiteX3" fmla="*/ 0 w 1231087"/>
                <a:gd name="connsiteY3" fmla="*/ 1051538 h 1170502"/>
                <a:gd name="connsiteX4" fmla="*/ 0 w 1231087"/>
                <a:gd name="connsiteY4" fmla="*/ 101100 h 1170502"/>
                <a:gd name="connsiteX0" fmla="*/ 0 w 1231087"/>
                <a:gd name="connsiteY0" fmla="*/ 101100 h 1170502"/>
                <a:gd name="connsiteX1" fmla="*/ 1231087 w 1231087"/>
                <a:gd name="connsiteY1" fmla="*/ 0 h 1170502"/>
                <a:gd name="connsiteX2" fmla="*/ 1202898 w 1231087"/>
                <a:gd name="connsiteY2" fmla="*/ 1170502 h 1170502"/>
                <a:gd name="connsiteX3" fmla="*/ 0 w 1231087"/>
                <a:gd name="connsiteY3" fmla="*/ 1051538 h 1170502"/>
                <a:gd name="connsiteX4" fmla="*/ 0 w 1231087"/>
                <a:gd name="connsiteY4" fmla="*/ 101100 h 117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1087" h="1170502">
                  <a:moveTo>
                    <a:pt x="0" y="101100"/>
                  </a:moveTo>
                  <a:cubicBezTo>
                    <a:pt x="401328" y="388369"/>
                    <a:pt x="1007646" y="344814"/>
                    <a:pt x="1231087" y="0"/>
                  </a:cubicBezTo>
                  <a:cubicBezTo>
                    <a:pt x="1229769" y="356467"/>
                    <a:pt x="1204216" y="814035"/>
                    <a:pt x="1202898" y="1170502"/>
                  </a:cubicBezTo>
                  <a:cubicBezTo>
                    <a:pt x="932650" y="836637"/>
                    <a:pt x="434720" y="777593"/>
                    <a:pt x="0" y="1051538"/>
                  </a:cubicBezTo>
                  <a:lnTo>
                    <a:pt x="0" y="1011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5800AC2-478F-4BB2-834F-5B8CC64E39BB}"/>
                </a:ext>
              </a:extLst>
            </p:cNvPr>
            <p:cNvGrpSpPr/>
            <p:nvPr/>
          </p:nvGrpSpPr>
          <p:grpSpPr>
            <a:xfrm>
              <a:off x="7663121" y="3155390"/>
              <a:ext cx="1273323" cy="1273323"/>
              <a:chOff x="7663121" y="3155390"/>
              <a:chExt cx="1273323" cy="1273323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07DE7B9D-53F1-4756-866A-BED153259C74}"/>
                  </a:ext>
                </a:extLst>
              </p:cNvPr>
              <p:cNvSpPr/>
              <p:nvPr/>
            </p:nvSpPr>
            <p:spPr>
              <a:xfrm flipH="1">
                <a:off x="7663121" y="3155390"/>
                <a:ext cx="1273323" cy="127332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E3BABB7-DE56-4BCD-848F-20B4431D56CD}"/>
                  </a:ext>
                </a:extLst>
              </p:cNvPr>
              <p:cNvGrpSpPr/>
              <p:nvPr/>
            </p:nvGrpSpPr>
            <p:grpSpPr>
              <a:xfrm>
                <a:off x="8038570" y="3538243"/>
                <a:ext cx="509455" cy="507616"/>
                <a:chOff x="5287964" y="2994026"/>
                <a:chExt cx="879475" cy="876300"/>
              </a:xfrm>
              <a:solidFill>
                <a:srgbClr val="0065B0"/>
              </a:solidFill>
            </p:grpSpPr>
            <p:sp>
              <p:nvSpPr>
                <p:cNvPr id="33" name="Freeform 75">
                  <a:extLst>
                    <a:ext uri="{FF2B5EF4-FFF2-40B4-BE49-F238E27FC236}">
                      <a16:creationId xmlns:a16="http://schemas.microsoft.com/office/drawing/2014/main" id="{7C7A488E-B7E0-4D82-8C3E-80DF23DD11F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87964" y="3076576"/>
                  <a:ext cx="796925" cy="793750"/>
                </a:xfrm>
                <a:custGeom>
                  <a:avLst/>
                  <a:gdLst>
                    <a:gd name="T0" fmla="*/ 105 w 211"/>
                    <a:gd name="T1" fmla="*/ 211 h 211"/>
                    <a:gd name="T2" fmla="*/ 211 w 211"/>
                    <a:gd name="T3" fmla="*/ 106 h 211"/>
                    <a:gd name="T4" fmla="*/ 198 w 211"/>
                    <a:gd name="T5" fmla="*/ 56 h 211"/>
                    <a:gd name="T6" fmla="*/ 196 w 211"/>
                    <a:gd name="T7" fmla="*/ 56 h 211"/>
                    <a:gd name="T8" fmla="*/ 194 w 211"/>
                    <a:gd name="T9" fmla="*/ 56 h 211"/>
                    <a:gd name="T10" fmla="*/ 181 w 211"/>
                    <a:gd name="T11" fmla="*/ 55 h 211"/>
                    <a:gd name="T12" fmla="*/ 171 w 211"/>
                    <a:gd name="T13" fmla="*/ 65 h 211"/>
                    <a:gd name="T14" fmla="*/ 183 w 211"/>
                    <a:gd name="T15" fmla="*/ 106 h 211"/>
                    <a:gd name="T16" fmla="*/ 105 w 211"/>
                    <a:gd name="T17" fmla="*/ 183 h 211"/>
                    <a:gd name="T18" fmla="*/ 28 w 211"/>
                    <a:gd name="T19" fmla="*/ 106 h 211"/>
                    <a:gd name="T20" fmla="*/ 105 w 211"/>
                    <a:gd name="T21" fmla="*/ 28 h 211"/>
                    <a:gd name="T22" fmla="*/ 146 w 211"/>
                    <a:gd name="T23" fmla="*/ 40 h 211"/>
                    <a:gd name="T24" fmla="*/ 155 w 211"/>
                    <a:gd name="T25" fmla="*/ 31 h 211"/>
                    <a:gd name="T26" fmla="*/ 154 w 211"/>
                    <a:gd name="T27" fmla="*/ 16 h 211"/>
                    <a:gd name="T28" fmla="*/ 154 w 211"/>
                    <a:gd name="T29" fmla="*/ 12 h 211"/>
                    <a:gd name="T30" fmla="*/ 105 w 211"/>
                    <a:gd name="T31" fmla="*/ 0 h 211"/>
                    <a:gd name="T32" fmla="*/ 0 w 211"/>
                    <a:gd name="T33" fmla="*/ 106 h 211"/>
                    <a:gd name="T34" fmla="*/ 105 w 211"/>
                    <a:gd name="T35" fmla="*/ 211 h 211"/>
                    <a:gd name="T36" fmla="*/ 105 w 211"/>
                    <a:gd name="T37" fmla="*/ 211 h 211"/>
                    <a:gd name="T38" fmla="*/ 105 w 211"/>
                    <a:gd name="T39" fmla="*/ 211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11" h="211">
                      <a:moveTo>
                        <a:pt x="105" y="211"/>
                      </a:moveTo>
                      <a:cubicBezTo>
                        <a:pt x="164" y="211"/>
                        <a:pt x="211" y="164"/>
                        <a:pt x="211" y="106"/>
                      </a:cubicBezTo>
                      <a:cubicBezTo>
                        <a:pt x="211" y="88"/>
                        <a:pt x="206" y="71"/>
                        <a:pt x="198" y="56"/>
                      </a:cubicBezTo>
                      <a:cubicBezTo>
                        <a:pt x="198" y="56"/>
                        <a:pt x="197" y="56"/>
                        <a:pt x="196" y="56"/>
                      </a:cubicBezTo>
                      <a:cubicBezTo>
                        <a:pt x="195" y="56"/>
                        <a:pt x="195" y="56"/>
                        <a:pt x="194" y="56"/>
                      </a:cubicBezTo>
                      <a:cubicBezTo>
                        <a:pt x="181" y="55"/>
                        <a:pt x="181" y="55"/>
                        <a:pt x="181" y="55"/>
                      </a:cubicBezTo>
                      <a:cubicBezTo>
                        <a:pt x="171" y="65"/>
                        <a:pt x="171" y="65"/>
                        <a:pt x="171" y="65"/>
                      </a:cubicBezTo>
                      <a:cubicBezTo>
                        <a:pt x="179" y="77"/>
                        <a:pt x="183" y="91"/>
                        <a:pt x="183" y="106"/>
                      </a:cubicBezTo>
                      <a:cubicBezTo>
                        <a:pt x="183" y="149"/>
                        <a:pt x="148" y="183"/>
                        <a:pt x="105" y="183"/>
                      </a:cubicBezTo>
                      <a:cubicBezTo>
                        <a:pt x="62" y="183"/>
                        <a:pt x="28" y="149"/>
                        <a:pt x="28" y="106"/>
                      </a:cubicBezTo>
                      <a:cubicBezTo>
                        <a:pt x="28" y="63"/>
                        <a:pt x="62" y="28"/>
                        <a:pt x="105" y="28"/>
                      </a:cubicBezTo>
                      <a:cubicBezTo>
                        <a:pt x="120" y="28"/>
                        <a:pt x="134" y="32"/>
                        <a:pt x="146" y="40"/>
                      </a:cubicBezTo>
                      <a:cubicBezTo>
                        <a:pt x="155" y="31"/>
                        <a:pt x="155" y="31"/>
                        <a:pt x="155" y="31"/>
                      </a:cubicBezTo>
                      <a:cubicBezTo>
                        <a:pt x="154" y="16"/>
                        <a:pt x="154" y="16"/>
                        <a:pt x="154" y="16"/>
                      </a:cubicBezTo>
                      <a:cubicBezTo>
                        <a:pt x="154" y="14"/>
                        <a:pt x="154" y="13"/>
                        <a:pt x="154" y="12"/>
                      </a:cubicBezTo>
                      <a:cubicBezTo>
                        <a:pt x="139" y="5"/>
                        <a:pt x="123" y="0"/>
                        <a:pt x="105" y="0"/>
                      </a:cubicBezTo>
                      <a:cubicBezTo>
                        <a:pt x="47" y="0"/>
                        <a:pt x="0" y="48"/>
                        <a:pt x="0" y="106"/>
                      </a:cubicBezTo>
                      <a:cubicBezTo>
                        <a:pt x="0" y="164"/>
                        <a:pt x="47" y="211"/>
                        <a:pt x="105" y="211"/>
                      </a:cubicBezTo>
                      <a:close/>
                      <a:moveTo>
                        <a:pt x="105" y="211"/>
                      </a:moveTo>
                      <a:cubicBezTo>
                        <a:pt x="105" y="211"/>
                        <a:pt x="105" y="211"/>
                        <a:pt x="105" y="21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4" name="Freeform 76">
                  <a:extLst>
                    <a:ext uri="{FF2B5EF4-FFF2-40B4-BE49-F238E27FC236}">
                      <a16:creationId xmlns:a16="http://schemas.microsoft.com/office/drawing/2014/main" id="{394217FF-87FE-4931-AD08-BE0C8FC69FE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84172" y="3255544"/>
                  <a:ext cx="392113" cy="392113"/>
                </a:xfrm>
                <a:custGeom>
                  <a:avLst/>
                  <a:gdLst>
                    <a:gd name="T0" fmla="*/ 52 w 104"/>
                    <a:gd name="T1" fmla="*/ 25 h 104"/>
                    <a:gd name="T2" fmla="*/ 54 w 104"/>
                    <a:gd name="T3" fmla="*/ 25 h 104"/>
                    <a:gd name="T4" fmla="*/ 74 w 104"/>
                    <a:gd name="T5" fmla="*/ 5 h 104"/>
                    <a:gd name="T6" fmla="*/ 74 w 104"/>
                    <a:gd name="T7" fmla="*/ 5 h 104"/>
                    <a:gd name="T8" fmla="*/ 52 w 104"/>
                    <a:gd name="T9" fmla="*/ 0 h 104"/>
                    <a:gd name="T10" fmla="*/ 0 w 104"/>
                    <a:gd name="T11" fmla="*/ 52 h 104"/>
                    <a:gd name="T12" fmla="*/ 52 w 104"/>
                    <a:gd name="T13" fmla="*/ 104 h 104"/>
                    <a:gd name="T14" fmla="*/ 104 w 104"/>
                    <a:gd name="T15" fmla="*/ 52 h 104"/>
                    <a:gd name="T16" fmla="*/ 99 w 104"/>
                    <a:gd name="T17" fmla="*/ 30 h 104"/>
                    <a:gd name="T18" fmla="*/ 99 w 104"/>
                    <a:gd name="T19" fmla="*/ 30 h 104"/>
                    <a:gd name="T20" fmla="*/ 79 w 104"/>
                    <a:gd name="T21" fmla="*/ 50 h 104"/>
                    <a:gd name="T22" fmla="*/ 79 w 104"/>
                    <a:gd name="T23" fmla="*/ 52 h 104"/>
                    <a:gd name="T24" fmla="*/ 52 w 104"/>
                    <a:gd name="T25" fmla="*/ 79 h 104"/>
                    <a:gd name="T26" fmla="*/ 25 w 104"/>
                    <a:gd name="T27" fmla="*/ 52 h 104"/>
                    <a:gd name="T28" fmla="*/ 52 w 104"/>
                    <a:gd name="T29" fmla="*/ 25 h 104"/>
                    <a:gd name="T30" fmla="*/ 52 w 104"/>
                    <a:gd name="T31" fmla="*/ 25 h 104"/>
                    <a:gd name="T32" fmla="*/ 52 w 104"/>
                    <a:gd name="T33" fmla="*/ 25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4" h="104">
                      <a:moveTo>
                        <a:pt x="52" y="25"/>
                      </a:moveTo>
                      <a:cubicBezTo>
                        <a:pt x="53" y="25"/>
                        <a:pt x="54" y="25"/>
                        <a:pt x="54" y="25"/>
                      </a:cubicBezTo>
                      <a:cubicBezTo>
                        <a:pt x="74" y="5"/>
                        <a:pt x="74" y="5"/>
                        <a:pt x="74" y="5"/>
                      </a:cubicBezTo>
                      <a:cubicBezTo>
                        <a:pt x="74" y="5"/>
                        <a:pt x="74" y="5"/>
                        <a:pt x="74" y="5"/>
                      </a:cubicBezTo>
                      <a:cubicBezTo>
                        <a:pt x="68" y="2"/>
                        <a:pt x="60" y="0"/>
                        <a:pt x="52" y="0"/>
                      </a:cubicBezTo>
                      <a:cubicBezTo>
                        <a:pt x="24" y="0"/>
                        <a:pt x="0" y="23"/>
                        <a:pt x="0" y="52"/>
                      </a:cubicBezTo>
                      <a:cubicBezTo>
                        <a:pt x="0" y="81"/>
                        <a:pt x="24" y="104"/>
                        <a:pt x="52" y="104"/>
                      </a:cubicBezTo>
                      <a:cubicBezTo>
                        <a:pt x="81" y="104"/>
                        <a:pt x="104" y="81"/>
                        <a:pt x="104" y="52"/>
                      </a:cubicBezTo>
                      <a:cubicBezTo>
                        <a:pt x="104" y="44"/>
                        <a:pt x="102" y="37"/>
                        <a:pt x="99" y="30"/>
                      </a:cubicBezTo>
                      <a:cubicBezTo>
                        <a:pt x="99" y="30"/>
                        <a:pt x="99" y="30"/>
                        <a:pt x="99" y="30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9" y="50"/>
                        <a:pt x="79" y="51"/>
                        <a:pt x="79" y="52"/>
                      </a:cubicBezTo>
                      <a:cubicBezTo>
                        <a:pt x="79" y="67"/>
                        <a:pt x="67" y="79"/>
                        <a:pt x="52" y="79"/>
                      </a:cubicBezTo>
                      <a:cubicBezTo>
                        <a:pt x="37" y="79"/>
                        <a:pt x="25" y="67"/>
                        <a:pt x="25" y="52"/>
                      </a:cubicBezTo>
                      <a:cubicBezTo>
                        <a:pt x="25" y="37"/>
                        <a:pt x="37" y="25"/>
                        <a:pt x="52" y="25"/>
                      </a:cubicBezTo>
                      <a:close/>
                      <a:moveTo>
                        <a:pt x="52" y="25"/>
                      </a:moveTo>
                      <a:cubicBezTo>
                        <a:pt x="52" y="25"/>
                        <a:pt x="52" y="25"/>
                        <a:pt x="52" y="25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5" name="Freeform 77">
                  <a:extLst>
                    <a:ext uri="{FF2B5EF4-FFF2-40B4-BE49-F238E27FC236}">
                      <a16:creationId xmlns:a16="http://schemas.microsoft.com/office/drawing/2014/main" id="{A35DF95B-B361-4AC4-91B7-ADE0392AA50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22939" y="2994026"/>
                  <a:ext cx="444500" cy="441325"/>
                </a:xfrm>
                <a:custGeom>
                  <a:avLst/>
                  <a:gdLst>
                    <a:gd name="T0" fmla="*/ 99 w 118"/>
                    <a:gd name="T1" fmla="*/ 32 h 117"/>
                    <a:gd name="T2" fmla="*/ 105 w 118"/>
                    <a:gd name="T3" fmla="*/ 26 h 117"/>
                    <a:gd name="T4" fmla="*/ 105 w 118"/>
                    <a:gd name="T5" fmla="*/ 17 h 117"/>
                    <a:gd name="T6" fmla="*/ 101 w 118"/>
                    <a:gd name="T7" fmla="*/ 13 h 117"/>
                    <a:gd name="T8" fmla="*/ 96 w 118"/>
                    <a:gd name="T9" fmla="*/ 11 h 117"/>
                    <a:gd name="T10" fmla="*/ 92 w 118"/>
                    <a:gd name="T11" fmla="*/ 13 h 117"/>
                    <a:gd name="T12" fmla="*/ 85 w 118"/>
                    <a:gd name="T13" fmla="*/ 19 h 117"/>
                    <a:gd name="T14" fmla="*/ 84 w 118"/>
                    <a:gd name="T15" fmla="*/ 2 h 117"/>
                    <a:gd name="T16" fmla="*/ 82 w 118"/>
                    <a:gd name="T17" fmla="*/ 0 h 117"/>
                    <a:gd name="T18" fmla="*/ 80 w 118"/>
                    <a:gd name="T19" fmla="*/ 1 h 117"/>
                    <a:gd name="T20" fmla="*/ 54 w 118"/>
                    <a:gd name="T21" fmla="*/ 26 h 117"/>
                    <a:gd name="T22" fmla="*/ 51 w 118"/>
                    <a:gd name="T23" fmla="*/ 35 h 117"/>
                    <a:gd name="T24" fmla="*/ 51 w 118"/>
                    <a:gd name="T25" fmla="*/ 36 h 117"/>
                    <a:gd name="T26" fmla="*/ 52 w 118"/>
                    <a:gd name="T27" fmla="*/ 52 h 117"/>
                    <a:gd name="T28" fmla="*/ 43 w 118"/>
                    <a:gd name="T29" fmla="*/ 62 h 117"/>
                    <a:gd name="T30" fmla="*/ 26 w 118"/>
                    <a:gd name="T31" fmla="*/ 78 h 117"/>
                    <a:gd name="T32" fmla="*/ 26 w 118"/>
                    <a:gd name="T33" fmla="*/ 79 h 117"/>
                    <a:gd name="T34" fmla="*/ 10 w 118"/>
                    <a:gd name="T35" fmla="*/ 95 h 117"/>
                    <a:gd name="T36" fmla="*/ 2 w 118"/>
                    <a:gd name="T37" fmla="*/ 102 h 117"/>
                    <a:gd name="T38" fmla="*/ 1 w 118"/>
                    <a:gd name="T39" fmla="*/ 106 h 117"/>
                    <a:gd name="T40" fmla="*/ 0 w 118"/>
                    <a:gd name="T41" fmla="*/ 111 h 117"/>
                    <a:gd name="T42" fmla="*/ 6 w 118"/>
                    <a:gd name="T43" fmla="*/ 117 h 117"/>
                    <a:gd name="T44" fmla="*/ 6 w 118"/>
                    <a:gd name="T45" fmla="*/ 117 h 117"/>
                    <a:gd name="T46" fmla="*/ 12 w 118"/>
                    <a:gd name="T47" fmla="*/ 117 h 117"/>
                    <a:gd name="T48" fmla="*/ 16 w 118"/>
                    <a:gd name="T49" fmla="*/ 115 h 117"/>
                    <a:gd name="T50" fmla="*/ 66 w 118"/>
                    <a:gd name="T51" fmla="*/ 65 h 117"/>
                    <a:gd name="T52" fmla="*/ 81 w 118"/>
                    <a:gd name="T53" fmla="*/ 66 h 117"/>
                    <a:gd name="T54" fmla="*/ 82 w 118"/>
                    <a:gd name="T55" fmla="*/ 66 h 117"/>
                    <a:gd name="T56" fmla="*/ 83 w 118"/>
                    <a:gd name="T57" fmla="*/ 66 h 117"/>
                    <a:gd name="T58" fmla="*/ 91 w 118"/>
                    <a:gd name="T59" fmla="*/ 63 h 117"/>
                    <a:gd name="T60" fmla="*/ 116 w 118"/>
                    <a:gd name="T61" fmla="*/ 37 h 117"/>
                    <a:gd name="T62" fmla="*/ 115 w 118"/>
                    <a:gd name="T63" fmla="*/ 33 h 117"/>
                    <a:gd name="T64" fmla="*/ 99 w 118"/>
                    <a:gd name="T65" fmla="*/ 32 h 117"/>
                    <a:gd name="T66" fmla="*/ 99 w 118"/>
                    <a:gd name="T67" fmla="*/ 32 h 117"/>
                    <a:gd name="T68" fmla="*/ 99 w 118"/>
                    <a:gd name="T69" fmla="*/ 32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18" h="117">
                      <a:moveTo>
                        <a:pt x="99" y="32"/>
                      </a:moveTo>
                      <a:cubicBezTo>
                        <a:pt x="105" y="26"/>
                        <a:pt x="105" y="26"/>
                        <a:pt x="105" y="26"/>
                      </a:cubicBezTo>
                      <a:cubicBezTo>
                        <a:pt x="108" y="24"/>
                        <a:pt x="108" y="20"/>
                        <a:pt x="105" y="17"/>
                      </a:cubicBezTo>
                      <a:cubicBezTo>
                        <a:pt x="101" y="13"/>
                        <a:pt x="101" y="13"/>
                        <a:pt x="101" y="13"/>
                      </a:cubicBezTo>
                      <a:cubicBezTo>
                        <a:pt x="100" y="12"/>
                        <a:pt x="98" y="11"/>
                        <a:pt x="96" y="11"/>
                      </a:cubicBezTo>
                      <a:cubicBezTo>
                        <a:pt x="95" y="11"/>
                        <a:pt x="93" y="12"/>
                        <a:pt x="92" y="13"/>
                      </a:cubicBezTo>
                      <a:cubicBezTo>
                        <a:pt x="85" y="19"/>
                        <a:pt x="85" y="19"/>
                        <a:pt x="85" y="19"/>
                      </a:cubicBezTo>
                      <a:cubicBezTo>
                        <a:pt x="84" y="2"/>
                        <a:pt x="84" y="2"/>
                        <a:pt x="84" y="2"/>
                      </a:cubicBezTo>
                      <a:cubicBezTo>
                        <a:pt x="84" y="1"/>
                        <a:pt x="83" y="0"/>
                        <a:pt x="82" y="0"/>
                      </a:cubicBezTo>
                      <a:cubicBezTo>
                        <a:pt x="81" y="0"/>
                        <a:pt x="80" y="0"/>
                        <a:pt x="80" y="1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2" y="29"/>
                        <a:pt x="51" y="32"/>
                        <a:pt x="51" y="35"/>
                      </a:cubicBezTo>
                      <a:cubicBezTo>
                        <a:pt x="51" y="36"/>
                        <a:pt x="51" y="36"/>
                        <a:pt x="51" y="36"/>
                      </a:cubicBezTo>
                      <a:cubicBezTo>
                        <a:pt x="52" y="52"/>
                        <a:pt x="52" y="52"/>
                        <a:pt x="52" y="52"/>
                      </a:cubicBezTo>
                      <a:cubicBezTo>
                        <a:pt x="43" y="62"/>
                        <a:pt x="43" y="62"/>
                        <a:pt x="43" y="62"/>
                      </a:cubicBezTo>
                      <a:cubicBezTo>
                        <a:pt x="26" y="78"/>
                        <a:pt x="26" y="78"/>
                        <a:pt x="26" y="78"/>
                      </a:cubicBezTo>
                      <a:cubicBezTo>
                        <a:pt x="26" y="79"/>
                        <a:pt x="26" y="79"/>
                        <a:pt x="26" y="79"/>
                      </a:cubicBezTo>
                      <a:cubicBezTo>
                        <a:pt x="10" y="95"/>
                        <a:pt x="10" y="95"/>
                        <a:pt x="10" y="95"/>
                      </a:cubicBezTo>
                      <a:cubicBezTo>
                        <a:pt x="2" y="102"/>
                        <a:pt x="2" y="102"/>
                        <a:pt x="2" y="102"/>
                      </a:cubicBezTo>
                      <a:cubicBezTo>
                        <a:pt x="1" y="103"/>
                        <a:pt x="1" y="104"/>
                        <a:pt x="1" y="106"/>
                      </a:cubicBezTo>
                      <a:cubicBezTo>
                        <a:pt x="0" y="111"/>
                        <a:pt x="0" y="111"/>
                        <a:pt x="0" y="111"/>
                      </a:cubicBezTo>
                      <a:cubicBezTo>
                        <a:pt x="0" y="115"/>
                        <a:pt x="3" y="117"/>
                        <a:pt x="6" y="117"/>
                      </a:cubicBezTo>
                      <a:cubicBezTo>
                        <a:pt x="6" y="117"/>
                        <a:pt x="6" y="117"/>
                        <a:pt x="6" y="117"/>
                      </a:cubicBezTo>
                      <a:cubicBezTo>
                        <a:pt x="12" y="117"/>
                        <a:pt x="12" y="117"/>
                        <a:pt x="12" y="117"/>
                      </a:cubicBezTo>
                      <a:cubicBezTo>
                        <a:pt x="14" y="117"/>
                        <a:pt x="15" y="116"/>
                        <a:pt x="16" y="115"/>
                      </a:cubicBezTo>
                      <a:cubicBezTo>
                        <a:pt x="66" y="65"/>
                        <a:pt x="66" y="65"/>
                        <a:pt x="66" y="65"/>
                      </a:cubicBezTo>
                      <a:cubicBezTo>
                        <a:pt x="81" y="66"/>
                        <a:pt x="81" y="66"/>
                        <a:pt x="81" y="66"/>
                      </a:cubicBezTo>
                      <a:cubicBezTo>
                        <a:pt x="82" y="66"/>
                        <a:pt x="82" y="66"/>
                        <a:pt x="82" y="66"/>
                      </a:cubicBezTo>
                      <a:cubicBezTo>
                        <a:pt x="82" y="66"/>
                        <a:pt x="82" y="66"/>
                        <a:pt x="83" y="66"/>
                      </a:cubicBezTo>
                      <a:cubicBezTo>
                        <a:pt x="86" y="66"/>
                        <a:pt x="89" y="65"/>
                        <a:pt x="91" y="63"/>
                      </a:cubicBezTo>
                      <a:cubicBezTo>
                        <a:pt x="116" y="37"/>
                        <a:pt x="116" y="37"/>
                        <a:pt x="116" y="37"/>
                      </a:cubicBezTo>
                      <a:cubicBezTo>
                        <a:pt x="118" y="36"/>
                        <a:pt x="117" y="33"/>
                        <a:pt x="115" y="33"/>
                      </a:cubicBezTo>
                      <a:lnTo>
                        <a:pt x="99" y="32"/>
                      </a:ln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36" name="组合 35" descr="e7d195523061f1c0205959036996ad55c215b892a7aac5c0B9ADEF7896FB48F2EF97163A2DE1401E1875DEDC438B7864AD24CA23553DBBBD975DAF4CAD4A2592689FFB6CEE59FFA55B2702D0E5EE29CDB42EC2C450165D158A3326FD2B1CD0EE3BE2A4CA85CD8F4E97A1A2083D155EA43D5D2550D96CF11EF483C35A902D8602E1FDE216A189CCFE">
            <a:extLst>
              <a:ext uri="{FF2B5EF4-FFF2-40B4-BE49-F238E27FC236}">
                <a16:creationId xmlns:a16="http://schemas.microsoft.com/office/drawing/2014/main" id="{6B488787-2C72-4333-B322-F4D4DA92CC42}"/>
              </a:ext>
            </a:extLst>
          </p:cNvPr>
          <p:cNvGrpSpPr/>
          <p:nvPr/>
        </p:nvGrpSpPr>
        <p:grpSpPr>
          <a:xfrm>
            <a:off x="6071140" y="3594881"/>
            <a:ext cx="1590175" cy="2183100"/>
            <a:chOff x="6071140" y="3594881"/>
            <a:chExt cx="1590175" cy="2183100"/>
          </a:xfrm>
        </p:grpSpPr>
        <p:sp>
          <p:nvSpPr>
            <p:cNvPr id="37" name="矩形 2">
              <a:extLst>
                <a:ext uri="{FF2B5EF4-FFF2-40B4-BE49-F238E27FC236}">
                  <a16:creationId xmlns:a16="http://schemas.microsoft.com/office/drawing/2014/main" id="{D1258135-DF38-40A8-BB44-7955ECA2A7DE}"/>
                </a:ext>
              </a:extLst>
            </p:cNvPr>
            <p:cNvSpPr/>
            <p:nvPr/>
          </p:nvSpPr>
          <p:spPr>
            <a:xfrm rot="4087774" flipH="1">
              <a:off x="6040847" y="3625174"/>
              <a:ext cx="1231087" cy="1170502"/>
            </a:xfrm>
            <a:custGeom>
              <a:avLst/>
              <a:gdLst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" fmla="*/ 0 w 1206853"/>
                <a:gd name="connsiteY0" fmla="*/ 0 h 1069402"/>
                <a:gd name="connsiteX1" fmla="*/ 1206853 w 1206853"/>
                <a:gd name="connsiteY1" fmla="*/ 0 h 1069402"/>
                <a:gd name="connsiteX2" fmla="*/ 1202898 w 1206853"/>
                <a:gd name="connsiteY2" fmla="*/ 1069402 h 1069402"/>
                <a:gd name="connsiteX3" fmla="*/ 0 w 1206853"/>
                <a:gd name="connsiteY3" fmla="*/ 950438 h 1069402"/>
                <a:gd name="connsiteX4" fmla="*/ 0 w 1206853"/>
                <a:gd name="connsiteY4" fmla="*/ 0 h 1069402"/>
                <a:gd name="connsiteX0" fmla="*/ 0 w 1206853"/>
                <a:gd name="connsiteY0" fmla="*/ 0 h 1069402"/>
                <a:gd name="connsiteX1" fmla="*/ 1206853 w 1206853"/>
                <a:gd name="connsiteY1" fmla="*/ 0 h 1069402"/>
                <a:gd name="connsiteX2" fmla="*/ 1202898 w 1206853"/>
                <a:gd name="connsiteY2" fmla="*/ 1069402 h 1069402"/>
                <a:gd name="connsiteX3" fmla="*/ 0 w 1206853"/>
                <a:gd name="connsiteY3" fmla="*/ 950438 h 1069402"/>
                <a:gd name="connsiteX4" fmla="*/ 0 w 1206853"/>
                <a:gd name="connsiteY4" fmla="*/ 0 h 1069402"/>
                <a:gd name="connsiteX0" fmla="*/ 0 w 1206853"/>
                <a:gd name="connsiteY0" fmla="*/ 0 h 1069402"/>
                <a:gd name="connsiteX1" fmla="*/ 1206853 w 1206853"/>
                <a:gd name="connsiteY1" fmla="*/ 0 h 1069402"/>
                <a:gd name="connsiteX2" fmla="*/ 1202898 w 1206853"/>
                <a:gd name="connsiteY2" fmla="*/ 1069402 h 1069402"/>
                <a:gd name="connsiteX3" fmla="*/ 0 w 1206853"/>
                <a:gd name="connsiteY3" fmla="*/ 950438 h 1069402"/>
                <a:gd name="connsiteX4" fmla="*/ 0 w 1206853"/>
                <a:gd name="connsiteY4" fmla="*/ 0 h 1069402"/>
                <a:gd name="connsiteX0" fmla="*/ 0 w 1231087"/>
                <a:gd name="connsiteY0" fmla="*/ 101100 h 1170502"/>
                <a:gd name="connsiteX1" fmla="*/ 1231087 w 1231087"/>
                <a:gd name="connsiteY1" fmla="*/ 0 h 1170502"/>
                <a:gd name="connsiteX2" fmla="*/ 1202898 w 1231087"/>
                <a:gd name="connsiteY2" fmla="*/ 1170502 h 1170502"/>
                <a:gd name="connsiteX3" fmla="*/ 0 w 1231087"/>
                <a:gd name="connsiteY3" fmla="*/ 1051538 h 1170502"/>
                <a:gd name="connsiteX4" fmla="*/ 0 w 1231087"/>
                <a:gd name="connsiteY4" fmla="*/ 101100 h 1170502"/>
                <a:gd name="connsiteX0" fmla="*/ 0 w 1231087"/>
                <a:gd name="connsiteY0" fmla="*/ 101100 h 1170502"/>
                <a:gd name="connsiteX1" fmla="*/ 1231087 w 1231087"/>
                <a:gd name="connsiteY1" fmla="*/ 0 h 1170502"/>
                <a:gd name="connsiteX2" fmla="*/ 1202898 w 1231087"/>
                <a:gd name="connsiteY2" fmla="*/ 1170502 h 1170502"/>
                <a:gd name="connsiteX3" fmla="*/ 0 w 1231087"/>
                <a:gd name="connsiteY3" fmla="*/ 1051538 h 1170502"/>
                <a:gd name="connsiteX4" fmla="*/ 0 w 1231087"/>
                <a:gd name="connsiteY4" fmla="*/ 101100 h 117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1087" h="1170502">
                  <a:moveTo>
                    <a:pt x="0" y="101100"/>
                  </a:moveTo>
                  <a:cubicBezTo>
                    <a:pt x="401328" y="388369"/>
                    <a:pt x="1007646" y="344814"/>
                    <a:pt x="1231087" y="0"/>
                  </a:cubicBezTo>
                  <a:cubicBezTo>
                    <a:pt x="1229769" y="356467"/>
                    <a:pt x="1204216" y="814035"/>
                    <a:pt x="1202898" y="1170502"/>
                  </a:cubicBezTo>
                  <a:cubicBezTo>
                    <a:pt x="932650" y="836637"/>
                    <a:pt x="434720" y="777593"/>
                    <a:pt x="0" y="1051538"/>
                  </a:cubicBezTo>
                  <a:lnTo>
                    <a:pt x="0" y="1011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D6C8D1D-8B40-4AC6-A739-560A1F8EAD82}"/>
                </a:ext>
              </a:extLst>
            </p:cNvPr>
            <p:cNvGrpSpPr/>
            <p:nvPr/>
          </p:nvGrpSpPr>
          <p:grpSpPr>
            <a:xfrm>
              <a:off x="6387992" y="4504658"/>
              <a:ext cx="1273323" cy="1273323"/>
              <a:chOff x="6387992" y="4504658"/>
              <a:chExt cx="1273323" cy="1273323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F8270115-CABB-4585-9334-B01220D1D2D6}"/>
                  </a:ext>
                </a:extLst>
              </p:cNvPr>
              <p:cNvSpPr/>
              <p:nvPr/>
            </p:nvSpPr>
            <p:spPr>
              <a:xfrm rot="2711270" flipH="1">
                <a:off x="6387992" y="4504658"/>
                <a:ext cx="1273323" cy="127332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A25D3F35-CFC9-468E-9D1F-4632CF890340}"/>
                  </a:ext>
                </a:extLst>
              </p:cNvPr>
              <p:cNvGrpSpPr/>
              <p:nvPr/>
            </p:nvGrpSpPr>
            <p:grpSpPr>
              <a:xfrm>
                <a:off x="6731635" y="4856669"/>
                <a:ext cx="589201" cy="560529"/>
                <a:chOff x="6323014" y="4870451"/>
                <a:chExt cx="652463" cy="620713"/>
              </a:xfrm>
              <a:solidFill>
                <a:srgbClr val="0065B0"/>
              </a:solidFill>
            </p:grpSpPr>
            <p:sp>
              <p:nvSpPr>
                <p:cNvPr id="41" name="Freeform 81">
                  <a:extLst>
                    <a:ext uri="{FF2B5EF4-FFF2-40B4-BE49-F238E27FC236}">
                      <a16:creationId xmlns:a16="http://schemas.microsoft.com/office/drawing/2014/main" id="{D89B95A9-E965-44ED-AFCE-79971E6417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9739" y="4870451"/>
                  <a:ext cx="185738" cy="185738"/>
                </a:xfrm>
                <a:custGeom>
                  <a:avLst/>
                  <a:gdLst>
                    <a:gd name="T0" fmla="*/ 38 w 49"/>
                    <a:gd name="T1" fmla="*/ 11 h 49"/>
                    <a:gd name="T2" fmla="*/ 3 w 49"/>
                    <a:gd name="T3" fmla="*/ 7 h 49"/>
                    <a:gd name="T4" fmla="*/ 2 w 49"/>
                    <a:gd name="T5" fmla="*/ 15 h 49"/>
                    <a:gd name="T6" fmla="*/ 34 w 49"/>
                    <a:gd name="T7" fmla="*/ 47 h 49"/>
                    <a:gd name="T8" fmla="*/ 42 w 49"/>
                    <a:gd name="T9" fmla="*/ 46 h 49"/>
                    <a:gd name="T10" fmla="*/ 38 w 49"/>
                    <a:gd name="T11" fmla="*/ 11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49">
                      <a:moveTo>
                        <a:pt x="38" y="11"/>
                      </a:moveTo>
                      <a:cubicBezTo>
                        <a:pt x="28" y="2"/>
                        <a:pt x="14" y="0"/>
                        <a:pt x="3" y="7"/>
                      </a:cubicBezTo>
                      <a:cubicBezTo>
                        <a:pt x="0" y="9"/>
                        <a:pt x="0" y="13"/>
                        <a:pt x="2" y="15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36" y="49"/>
                        <a:pt x="40" y="49"/>
                        <a:pt x="42" y="46"/>
                      </a:cubicBezTo>
                      <a:cubicBezTo>
                        <a:pt x="49" y="35"/>
                        <a:pt x="47" y="21"/>
                        <a:pt x="38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Freeform 82">
                  <a:extLst>
                    <a:ext uri="{FF2B5EF4-FFF2-40B4-BE49-F238E27FC236}">
                      <a16:creationId xmlns:a16="http://schemas.microsoft.com/office/drawing/2014/main" id="{F83E3C0F-CE97-42E0-9993-DEF05BF41E9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4289" y="4924426"/>
                  <a:ext cx="554038" cy="566738"/>
                </a:xfrm>
                <a:custGeom>
                  <a:avLst/>
                  <a:gdLst>
                    <a:gd name="T0" fmla="*/ 134 w 147"/>
                    <a:gd name="T1" fmla="*/ 115 h 151"/>
                    <a:gd name="T2" fmla="*/ 147 w 147"/>
                    <a:gd name="T3" fmla="*/ 72 h 151"/>
                    <a:gd name="T4" fmla="*/ 75 w 147"/>
                    <a:gd name="T5" fmla="*/ 0 h 151"/>
                    <a:gd name="T6" fmla="*/ 74 w 147"/>
                    <a:gd name="T7" fmla="*/ 0 h 151"/>
                    <a:gd name="T8" fmla="*/ 3 w 147"/>
                    <a:gd name="T9" fmla="*/ 72 h 151"/>
                    <a:gd name="T10" fmla="*/ 15 w 147"/>
                    <a:gd name="T11" fmla="*/ 112 h 151"/>
                    <a:gd name="T12" fmla="*/ 2 w 147"/>
                    <a:gd name="T13" fmla="*/ 137 h 151"/>
                    <a:gd name="T14" fmla="*/ 6 w 147"/>
                    <a:gd name="T15" fmla="*/ 150 h 151"/>
                    <a:gd name="T16" fmla="*/ 11 w 147"/>
                    <a:gd name="T17" fmla="*/ 151 h 151"/>
                    <a:gd name="T18" fmla="*/ 20 w 147"/>
                    <a:gd name="T19" fmla="*/ 146 h 151"/>
                    <a:gd name="T20" fmla="*/ 29 w 147"/>
                    <a:gd name="T21" fmla="*/ 128 h 151"/>
                    <a:gd name="T22" fmla="*/ 74 w 147"/>
                    <a:gd name="T23" fmla="*/ 145 h 151"/>
                    <a:gd name="T24" fmla="*/ 75 w 147"/>
                    <a:gd name="T25" fmla="*/ 145 h 151"/>
                    <a:gd name="T26" fmla="*/ 119 w 147"/>
                    <a:gd name="T27" fmla="*/ 129 h 151"/>
                    <a:gd name="T28" fmla="*/ 127 w 147"/>
                    <a:gd name="T29" fmla="*/ 146 h 151"/>
                    <a:gd name="T30" fmla="*/ 136 w 147"/>
                    <a:gd name="T31" fmla="*/ 151 h 151"/>
                    <a:gd name="T32" fmla="*/ 141 w 147"/>
                    <a:gd name="T33" fmla="*/ 150 h 151"/>
                    <a:gd name="T34" fmla="*/ 145 w 147"/>
                    <a:gd name="T35" fmla="*/ 137 h 151"/>
                    <a:gd name="T36" fmla="*/ 134 w 147"/>
                    <a:gd name="T37" fmla="*/ 115 h 151"/>
                    <a:gd name="T38" fmla="*/ 75 w 147"/>
                    <a:gd name="T39" fmla="*/ 125 h 151"/>
                    <a:gd name="T40" fmla="*/ 74 w 147"/>
                    <a:gd name="T41" fmla="*/ 125 h 151"/>
                    <a:gd name="T42" fmla="*/ 22 w 147"/>
                    <a:gd name="T43" fmla="*/ 72 h 151"/>
                    <a:gd name="T44" fmla="*/ 74 w 147"/>
                    <a:gd name="T45" fmla="*/ 20 h 151"/>
                    <a:gd name="T46" fmla="*/ 75 w 147"/>
                    <a:gd name="T47" fmla="*/ 19 h 151"/>
                    <a:gd name="T48" fmla="*/ 128 w 147"/>
                    <a:gd name="T49" fmla="*/ 72 h 151"/>
                    <a:gd name="T50" fmla="*/ 75 w 147"/>
                    <a:gd name="T51" fmla="*/ 125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47" h="151">
                      <a:moveTo>
                        <a:pt x="134" y="115"/>
                      </a:moveTo>
                      <a:cubicBezTo>
                        <a:pt x="142" y="103"/>
                        <a:pt x="147" y="88"/>
                        <a:pt x="147" y="72"/>
                      </a:cubicBezTo>
                      <a:cubicBezTo>
                        <a:pt x="147" y="32"/>
                        <a:pt x="115" y="0"/>
                        <a:pt x="75" y="0"/>
                      </a:cubicBezTo>
                      <a:cubicBezTo>
                        <a:pt x="75" y="0"/>
                        <a:pt x="74" y="0"/>
                        <a:pt x="74" y="0"/>
                      </a:cubicBezTo>
                      <a:cubicBezTo>
                        <a:pt x="35" y="0"/>
                        <a:pt x="3" y="33"/>
                        <a:pt x="3" y="72"/>
                      </a:cubicBezTo>
                      <a:cubicBezTo>
                        <a:pt x="3" y="87"/>
                        <a:pt x="7" y="101"/>
                        <a:pt x="15" y="112"/>
                      </a:cubicBezTo>
                      <a:cubicBezTo>
                        <a:pt x="2" y="137"/>
                        <a:pt x="2" y="137"/>
                        <a:pt x="2" y="137"/>
                      </a:cubicBezTo>
                      <a:cubicBezTo>
                        <a:pt x="0" y="142"/>
                        <a:pt x="2" y="148"/>
                        <a:pt x="6" y="150"/>
                      </a:cubicBezTo>
                      <a:cubicBezTo>
                        <a:pt x="8" y="151"/>
                        <a:pt x="9" y="151"/>
                        <a:pt x="11" y="151"/>
                      </a:cubicBezTo>
                      <a:cubicBezTo>
                        <a:pt x="14" y="151"/>
                        <a:pt x="18" y="149"/>
                        <a:pt x="20" y="146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1" y="138"/>
                        <a:pt x="57" y="145"/>
                        <a:pt x="74" y="145"/>
                      </a:cubicBezTo>
                      <a:cubicBezTo>
                        <a:pt x="74" y="145"/>
                        <a:pt x="75" y="145"/>
                        <a:pt x="75" y="145"/>
                      </a:cubicBezTo>
                      <a:cubicBezTo>
                        <a:pt x="92" y="145"/>
                        <a:pt x="107" y="139"/>
                        <a:pt x="119" y="129"/>
                      </a:cubicBezTo>
                      <a:cubicBezTo>
                        <a:pt x="127" y="146"/>
                        <a:pt x="127" y="146"/>
                        <a:pt x="127" y="146"/>
                      </a:cubicBezTo>
                      <a:cubicBezTo>
                        <a:pt x="129" y="149"/>
                        <a:pt x="133" y="151"/>
                        <a:pt x="136" y="151"/>
                      </a:cubicBezTo>
                      <a:cubicBezTo>
                        <a:pt x="138" y="151"/>
                        <a:pt x="139" y="151"/>
                        <a:pt x="141" y="150"/>
                      </a:cubicBezTo>
                      <a:cubicBezTo>
                        <a:pt x="145" y="148"/>
                        <a:pt x="147" y="142"/>
                        <a:pt x="145" y="137"/>
                      </a:cubicBezTo>
                      <a:lnTo>
                        <a:pt x="134" y="115"/>
                      </a:lnTo>
                      <a:close/>
                      <a:moveTo>
                        <a:pt x="75" y="125"/>
                      </a:moveTo>
                      <a:cubicBezTo>
                        <a:pt x="75" y="125"/>
                        <a:pt x="74" y="125"/>
                        <a:pt x="74" y="125"/>
                      </a:cubicBezTo>
                      <a:cubicBezTo>
                        <a:pt x="45" y="125"/>
                        <a:pt x="22" y="101"/>
                        <a:pt x="22" y="72"/>
                      </a:cubicBezTo>
                      <a:cubicBezTo>
                        <a:pt x="22" y="43"/>
                        <a:pt x="45" y="20"/>
                        <a:pt x="74" y="20"/>
                      </a:cubicBezTo>
                      <a:cubicBezTo>
                        <a:pt x="74" y="20"/>
                        <a:pt x="75" y="19"/>
                        <a:pt x="75" y="19"/>
                      </a:cubicBezTo>
                      <a:cubicBezTo>
                        <a:pt x="104" y="19"/>
                        <a:pt x="128" y="43"/>
                        <a:pt x="128" y="72"/>
                      </a:cubicBezTo>
                      <a:cubicBezTo>
                        <a:pt x="128" y="102"/>
                        <a:pt x="104" y="125"/>
                        <a:pt x="75" y="12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Freeform 83">
                  <a:extLst>
                    <a:ext uri="{FF2B5EF4-FFF2-40B4-BE49-F238E27FC236}">
                      <a16:creationId xmlns:a16="http://schemas.microsoft.com/office/drawing/2014/main" id="{B3AA9929-8140-4401-9B10-A0D4370824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34151" y="5092701"/>
                  <a:ext cx="131763" cy="236538"/>
                </a:xfrm>
                <a:custGeom>
                  <a:avLst/>
                  <a:gdLst>
                    <a:gd name="T0" fmla="*/ 30 w 35"/>
                    <a:gd name="T1" fmla="*/ 0 h 63"/>
                    <a:gd name="T2" fmla="*/ 29 w 35"/>
                    <a:gd name="T3" fmla="*/ 0 h 63"/>
                    <a:gd name="T4" fmla="*/ 24 w 35"/>
                    <a:gd name="T5" fmla="*/ 6 h 63"/>
                    <a:gd name="T6" fmla="*/ 24 w 35"/>
                    <a:gd name="T7" fmla="*/ 27 h 63"/>
                    <a:gd name="T8" fmla="*/ 2 w 35"/>
                    <a:gd name="T9" fmla="*/ 54 h 63"/>
                    <a:gd name="T10" fmla="*/ 3 w 35"/>
                    <a:gd name="T11" fmla="*/ 61 h 63"/>
                    <a:gd name="T12" fmla="*/ 6 w 35"/>
                    <a:gd name="T13" fmla="*/ 63 h 63"/>
                    <a:gd name="T14" fmla="*/ 10 w 35"/>
                    <a:gd name="T15" fmla="*/ 61 h 63"/>
                    <a:gd name="T16" fmla="*/ 29 w 35"/>
                    <a:gd name="T17" fmla="*/ 39 h 63"/>
                    <a:gd name="T18" fmla="*/ 33 w 35"/>
                    <a:gd name="T19" fmla="*/ 34 h 63"/>
                    <a:gd name="T20" fmla="*/ 35 w 35"/>
                    <a:gd name="T21" fmla="*/ 29 h 63"/>
                    <a:gd name="T22" fmla="*/ 35 w 35"/>
                    <a:gd name="T23" fmla="*/ 6 h 63"/>
                    <a:gd name="T24" fmla="*/ 30 w 35"/>
                    <a:gd name="T25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" h="63">
                      <a:moveTo>
                        <a:pt x="30" y="0"/>
                      </a:moveTo>
                      <a:cubicBezTo>
                        <a:pt x="30" y="0"/>
                        <a:pt x="29" y="0"/>
                        <a:pt x="29" y="0"/>
                      </a:cubicBezTo>
                      <a:cubicBezTo>
                        <a:pt x="26" y="1"/>
                        <a:pt x="24" y="3"/>
                        <a:pt x="24" y="6"/>
                      </a:cubicBezTo>
                      <a:cubicBezTo>
                        <a:pt x="24" y="27"/>
                        <a:pt x="24" y="27"/>
                        <a:pt x="24" y="27"/>
                      </a:cubicBezTo>
                      <a:cubicBezTo>
                        <a:pt x="2" y="54"/>
                        <a:pt x="2" y="54"/>
                        <a:pt x="2" y="54"/>
                      </a:cubicBezTo>
                      <a:cubicBezTo>
                        <a:pt x="0" y="56"/>
                        <a:pt x="0" y="59"/>
                        <a:pt x="3" y="61"/>
                      </a:cubicBezTo>
                      <a:cubicBezTo>
                        <a:pt x="4" y="62"/>
                        <a:pt x="5" y="63"/>
                        <a:pt x="6" y="63"/>
                      </a:cubicBezTo>
                      <a:cubicBezTo>
                        <a:pt x="8" y="63"/>
                        <a:pt x="9" y="62"/>
                        <a:pt x="10" y="61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35" y="33"/>
                        <a:pt x="35" y="31"/>
                        <a:pt x="35" y="29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3"/>
                        <a:pt x="33" y="0"/>
                        <a:pt x="3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Freeform 84">
                  <a:extLst>
                    <a:ext uri="{FF2B5EF4-FFF2-40B4-BE49-F238E27FC236}">
                      <a16:creationId xmlns:a16="http://schemas.microsoft.com/office/drawing/2014/main" id="{6119CA5B-9C1D-4589-AE5C-CA590C3DDE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3014" y="4870451"/>
                  <a:ext cx="184150" cy="185738"/>
                </a:xfrm>
                <a:custGeom>
                  <a:avLst/>
                  <a:gdLst>
                    <a:gd name="T0" fmla="*/ 11 w 49"/>
                    <a:gd name="T1" fmla="*/ 11 h 49"/>
                    <a:gd name="T2" fmla="*/ 7 w 49"/>
                    <a:gd name="T3" fmla="*/ 46 h 49"/>
                    <a:gd name="T4" fmla="*/ 14 w 49"/>
                    <a:gd name="T5" fmla="*/ 47 h 49"/>
                    <a:gd name="T6" fmla="*/ 46 w 49"/>
                    <a:gd name="T7" fmla="*/ 15 h 49"/>
                    <a:gd name="T8" fmla="*/ 45 w 49"/>
                    <a:gd name="T9" fmla="*/ 7 h 49"/>
                    <a:gd name="T10" fmla="*/ 11 w 49"/>
                    <a:gd name="T11" fmla="*/ 11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49">
                      <a:moveTo>
                        <a:pt x="11" y="11"/>
                      </a:moveTo>
                      <a:cubicBezTo>
                        <a:pt x="1" y="21"/>
                        <a:pt x="0" y="35"/>
                        <a:pt x="7" y="46"/>
                      </a:cubicBezTo>
                      <a:cubicBezTo>
                        <a:pt x="9" y="49"/>
                        <a:pt x="12" y="49"/>
                        <a:pt x="14" y="47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9" y="13"/>
                        <a:pt x="48" y="9"/>
                        <a:pt x="45" y="7"/>
                      </a:cubicBezTo>
                      <a:cubicBezTo>
                        <a:pt x="35" y="0"/>
                        <a:pt x="20" y="2"/>
                        <a:pt x="1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45" name="组合 44" descr="e7d195523061f1c0205959036996ad55c215b892a7aac5c0B9ADEF7896FB48F2EF97163A2DE1401E1875DEDC438B7864AD24CA23553DBBBD975DAF4CAD4A2592689FFB6CEE59FFA55B2702D0E5EE29CDB42EC2C450165D158A3326FD2B1CD0EE3BE2A4CA85CD8F4E97A1A2083D155EA43D5D2550D96CF11EF483C35A902D8602E1FDE216A189CCFE">
            <a:extLst>
              <a:ext uri="{FF2B5EF4-FFF2-40B4-BE49-F238E27FC236}">
                <a16:creationId xmlns:a16="http://schemas.microsoft.com/office/drawing/2014/main" id="{A143A5BF-56A1-4544-9799-C65F191BAE24}"/>
              </a:ext>
            </a:extLst>
          </p:cNvPr>
          <p:cNvGrpSpPr/>
          <p:nvPr/>
        </p:nvGrpSpPr>
        <p:grpSpPr>
          <a:xfrm>
            <a:off x="4562613" y="3574909"/>
            <a:ext cx="1590176" cy="2183100"/>
            <a:chOff x="4562613" y="3574909"/>
            <a:chExt cx="1590176" cy="2183100"/>
          </a:xfrm>
        </p:grpSpPr>
        <p:sp>
          <p:nvSpPr>
            <p:cNvPr id="46" name="矩形 2">
              <a:extLst>
                <a:ext uri="{FF2B5EF4-FFF2-40B4-BE49-F238E27FC236}">
                  <a16:creationId xmlns:a16="http://schemas.microsoft.com/office/drawing/2014/main" id="{2EFD908E-2840-4081-A94F-E4A0F7869141}"/>
                </a:ext>
              </a:extLst>
            </p:cNvPr>
            <p:cNvSpPr/>
            <p:nvPr/>
          </p:nvSpPr>
          <p:spPr>
            <a:xfrm rot="17512226">
              <a:off x="4951994" y="3605202"/>
              <a:ext cx="1231087" cy="1170502"/>
            </a:xfrm>
            <a:custGeom>
              <a:avLst/>
              <a:gdLst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" fmla="*/ 0 w 1206853"/>
                <a:gd name="connsiteY0" fmla="*/ 0 h 1069402"/>
                <a:gd name="connsiteX1" fmla="*/ 1206853 w 1206853"/>
                <a:gd name="connsiteY1" fmla="*/ 0 h 1069402"/>
                <a:gd name="connsiteX2" fmla="*/ 1202898 w 1206853"/>
                <a:gd name="connsiteY2" fmla="*/ 1069402 h 1069402"/>
                <a:gd name="connsiteX3" fmla="*/ 0 w 1206853"/>
                <a:gd name="connsiteY3" fmla="*/ 950438 h 1069402"/>
                <a:gd name="connsiteX4" fmla="*/ 0 w 1206853"/>
                <a:gd name="connsiteY4" fmla="*/ 0 h 1069402"/>
                <a:gd name="connsiteX0" fmla="*/ 0 w 1206853"/>
                <a:gd name="connsiteY0" fmla="*/ 0 h 1069402"/>
                <a:gd name="connsiteX1" fmla="*/ 1206853 w 1206853"/>
                <a:gd name="connsiteY1" fmla="*/ 0 h 1069402"/>
                <a:gd name="connsiteX2" fmla="*/ 1202898 w 1206853"/>
                <a:gd name="connsiteY2" fmla="*/ 1069402 h 1069402"/>
                <a:gd name="connsiteX3" fmla="*/ 0 w 1206853"/>
                <a:gd name="connsiteY3" fmla="*/ 950438 h 1069402"/>
                <a:gd name="connsiteX4" fmla="*/ 0 w 1206853"/>
                <a:gd name="connsiteY4" fmla="*/ 0 h 1069402"/>
                <a:gd name="connsiteX0" fmla="*/ 0 w 1206853"/>
                <a:gd name="connsiteY0" fmla="*/ 0 h 1069402"/>
                <a:gd name="connsiteX1" fmla="*/ 1206853 w 1206853"/>
                <a:gd name="connsiteY1" fmla="*/ 0 h 1069402"/>
                <a:gd name="connsiteX2" fmla="*/ 1202898 w 1206853"/>
                <a:gd name="connsiteY2" fmla="*/ 1069402 h 1069402"/>
                <a:gd name="connsiteX3" fmla="*/ 0 w 1206853"/>
                <a:gd name="connsiteY3" fmla="*/ 950438 h 1069402"/>
                <a:gd name="connsiteX4" fmla="*/ 0 w 1206853"/>
                <a:gd name="connsiteY4" fmla="*/ 0 h 1069402"/>
                <a:gd name="connsiteX0" fmla="*/ 0 w 1231087"/>
                <a:gd name="connsiteY0" fmla="*/ 101100 h 1170502"/>
                <a:gd name="connsiteX1" fmla="*/ 1231087 w 1231087"/>
                <a:gd name="connsiteY1" fmla="*/ 0 h 1170502"/>
                <a:gd name="connsiteX2" fmla="*/ 1202898 w 1231087"/>
                <a:gd name="connsiteY2" fmla="*/ 1170502 h 1170502"/>
                <a:gd name="connsiteX3" fmla="*/ 0 w 1231087"/>
                <a:gd name="connsiteY3" fmla="*/ 1051538 h 1170502"/>
                <a:gd name="connsiteX4" fmla="*/ 0 w 1231087"/>
                <a:gd name="connsiteY4" fmla="*/ 101100 h 1170502"/>
                <a:gd name="connsiteX0" fmla="*/ 0 w 1231087"/>
                <a:gd name="connsiteY0" fmla="*/ 101100 h 1170502"/>
                <a:gd name="connsiteX1" fmla="*/ 1231087 w 1231087"/>
                <a:gd name="connsiteY1" fmla="*/ 0 h 1170502"/>
                <a:gd name="connsiteX2" fmla="*/ 1202898 w 1231087"/>
                <a:gd name="connsiteY2" fmla="*/ 1170502 h 1170502"/>
                <a:gd name="connsiteX3" fmla="*/ 0 w 1231087"/>
                <a:gd name="connsiteY3" fmla="*/ 1051538 h 1170502"/>
                <a:gd name="connsiteX4" fmla="*/ 0 w 1231087"/>
                <a:gd name="connsiteY4" fmla="*/ 101100 h 117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1087" h="1170502">
                  <a:moveTo>
                    <a:pt x="0" y="101100"/>
                  </a:moveTo>
                  <a:cubicBezTo>
                    <a:pt x="401328" y="388369"/>
                    <a:pt x="1007646" y="344814"/>
                    <a:pt x="1231087" y="0"/>
                  </a:cubicBezTo>
                  <a:cubicBezTo>
                    <a:pt x="1229769" y="356467"/>
                    <a:pt x="1204216" y="814035"/>
                    <a:pt x="1202898" y="1170502"/>
                  </a:cubicBezTo>
                  <a:cubicBezTo>
                    <a:pt x="932650" y="836637"/>
                    <a:pt x="434720" y="777593"/>
                    <a:pt x="0" y="1051538"/>
                  </a:cubicBezTo>
                  <a:lnTo>
                    <a:pt x="0" y="1011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93DD0372-A43D-433E-9F55-4D50147956EF}"/>
                </a:ext>
              </a:extLst>
            </p:cNvPr>
            <p:cNvGrpSpPr/>
            <p:nvPr/>
          </p:nvGrpSpPr>
          <p:grpSpPr>
            <a:xfrm>
              <a:off x="4562613" y="4484686"/>
              <a:ext cx="1273323" cy="1273323"/>
              <a:chOff x="4562613" y="4484686"/>
              <a:chExt cx="1273323" cy="1273323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87D8E637-D16B-4849-85CF-FBD0D83D109A}"/>
                  </a:ext>
                </a:extLst>
              </p:cNvPr>
              <p:cNvSpPr/>
              <p:nvPr/>
            </p:nvSpPr>
            <p:spPr>
              <a:xfrm rot="18888730">
                <a:off x="4562613" y="4484686"/>
                <a:ext cx="1273323" cy="127332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grpSp>
            <p:nvGrpSpPr>
              <p:cNvPr id="49" name="Group 4">
                <a:extLst>
                  <a:ext uri="{FF2B5EF4-FFF2-40B4-BE49-F238E27FC236}">
                    <a16:creationId xmlns:a16="http://schemas.microsoft.com/office/drawing/2014/main" id="{1D40AC5C-5964-4B20-A681-556E4D4ACDB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06230" y="4860236"/>
                <a:ext cx="518937" cy="510141"/>
                <a:chOff x="3722" y="2043"/>
                <a:chExt cx="236" cy="232"/>
              </a:xfrm>
              <a:solidFill>
                <a:srgbClr val="0065B0"/>
              </a:solidFill>
            </p:grpSpPr>
            <p:sp>
              <p:nvSpPr>
                <p:cNvPr id="50" name="Freeform 5">
                  <a:extLst>
                    <a:ext uri="{FF2B5EF4-FFF2-40B4-BE49-F238E27FC236}">
                      <a16:creationId xmlns:a16="http://schemas.microsoft.com/office/drawing/2014/main" id="{9645B21C-71B8-4786-AA52-10C44AF254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810" y="2089"/>
                  <a:ext cx="14" cy="32"/>
                </a:xfrm>
                <a:custGeom>
                  <a:avLst/>
                  <a:gdLst>
                    <a:gd name="T0" fmla="*/ 4 w 6"/>
                    <a:gd name="T1" fmla="*/ 0 h 13"/>
                    <a:gd name="T2" fmla="*/ 2 w 6"/>
                    <a:gd name="T3" fmla="*/ 0 h 13"/>
                    <a:gd name="T4" fmla="*/ 0 w 6"/>
                    <a:gd name="T5" fmla="*/ 2 h 13"/>
                    <a:gd name="T6" fmla="*/ 0 w 6"/>
                    <a:gd name="T7" fmla="*/ 13 h 13"/>
                    <a:gd name="T8" fmla="*/ 6 w 6"/>
                    <a:gd name="T9" fmla="*/ 13 h 13"/>
                    <a:gd name="T10" fmla="*/ 6 w 6"/>
                    <a:gd name="T11" fmla="*/ 2 h 13"/>
                    <a:gd name="T12" fmla="*/ 4 w 6"/>
                    <a:gd name="T13" fmla="*/ 0 h 13"/>
                    <a:gd name="T14" fmla="*/ 4 w 6"/>
                    <a:gd name="T15" fmla="*/ 0 h 13"/>
                    <a:gd name="T16" fmla="*/ 4 w 6"/>
                    <a:gd name="T1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13">
                      <a:moveTo>
                        <a:pt x="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1"/>
                        <a:pt x="5" y="0"/>
                        <a:pt x="4" y="0"/>
                      </a:cubicBezTo>
                      <a:close/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Freeform 6">
                  <a:extLst>
                    <a:ext uri="{FF2B5EF4-FFF2-40B4-BE49-F238E27FC236}">
                      <a16:creationId xmlns:a16="http://schemas.microsoft.com/office/drawing/2014/main" id="{0AB76993-CF8D-47A8-A137-6D665949A69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853" y="2089"/>
                  <a:ext cx="17" cy="32"/>
                </a:xfrm>
                <a:custGeom>
                  <a:avLst/>
                  <a:gdLst>
                    <a:gd name="T0" fmla="*/ 4 w 7"/>
                    <a:gd name="T1" fmla="*/ 0 h 13"/>
                    <a:gd name="T2" fmla="*/ 3 w 7"/>
                    <a:gd name="T3" fmla="*/ 0 h 13"/>
                    <a:gd name="T4" fmla="*/ 0 w 7"/>
                    <a:gd name="T5" fmla="*/ 2 h 13"/>
                    <a:gd name="T6" fmla="*/ 0 w 7"/>
                    <a:gd name="T7" fmla="*/ 13 h 13"/>
                    <a:gd name="T8" fmla="*/ 7 w 7"/>
                    <a:gd name="T9" fmla="*/ 13 h 13"/>
                    <a:gd name="T10" fmla="*/ 7 w 7"/>
                    <a:gd name="T11" fmla="*/ 2 h 13"/>
                    <a:gd name="T12" fmla="*/ 4 w 7"/>
                    <a:gd name="T13" fmla="*/ 0 h 13"/>
                    <a:gd name="T14" fmla="*/ 4 w 7"/>
                    <a:gd name="T15" fmla="*/ 0 h 13"/>
                    <a:gd name="T16" fmla="*/ 4 w 7"/>
                    <a:gd name="T1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3">
                      <a:moveTo>
                        <a:pt x="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7" y="1"/>
                        <a:pt x="6" y="0"/>
                        <a:pt x="4" y="0"/>
                      </a:cubicBezTo>
                      <a:close/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Freeform 7">
                  <a:extLst>
                    <a:ext uri="{FF2B5EF4-FFF2-40B4-BE49-F238E27FC236}">
                      <a16:creationId xmlns:a16="http://schemas.microsoft.com/office/drawing/2014/main" id="{4DE7A5FF-D5F7-4228-8F0F-5105C59CBB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2" y="2043"/>
                  <a:ext cx="236" cy="232"/>
                </a:xfrm>
                <a:custGeom>
                  <a:avLst/>
                  <a:gdLst>
                    <a:gd name="T0" fmla="*/ 48 w 97"/>
                    <a:gd name="T1" fmla="*/ 0 h 95"/>
                    <a:gd name="T2" fmla="*/ 0 w 97"/>
                    <a:gd name="T3" fmla="*/ 49 h 95"/>
                    <a:gd name="T4" fmla="*/ 14 w 97"/>
                    <a:gd name="T5" fmla="*/ 83 h 95"/>
                    <a:gd name="T6" fmla="*/ 33 w 97"/>
                    <a:gd name="T7" fmla="*/ 95 h 95"/>
                    <a:gd name="T8" fmla="*/ 35 w 97"/>
                    <a:gd name="T9" fmla="*/ 95 h 95"/>
                    <a:gd name="T10" fmla="*/ 39 w 97"/>
                    <a:gd name="T11" fmla="*/ 92 h 95"/>
                    <a:gd name="T12" fmla="*/ 36 w 97"/>
                    <a:gd name="T13" fmla="*/ 86 h 95"/>
                    <a:gd name="T14" fmla="*/ 20 w 97"/>
                    <a:gd name="T15" fmla="*/ 76 h 95"/>
                    <a:gd name="T16" fmla="*/ 9 w 97"/>
                    <a:gd name="T17" fmla="*/ 49 h 95"/>
                    <a:gd name="T18" fmla="*/ 48 w 97"/>
                    <a:gd name="T19" fmla="*/ 9 h 95"/>
                    <a:gd name="T20" fmla="*/ 87 w 97"/>
                    <a:gd name="T21" fmla="*/ 49 h 95"/>
                    <a:gd name="T22" fmla="*/ 76 w 97"/>
                    <a:gd name="T23" fmla="*/ 76 h 95"/>
                    <a:gd name="T24" fmla="*/ 62 w 97"/>
                    <a:gd name="T25" fmla="*/ 84 h 95"/>
                    <a:gd name="T26" fmla="*/ 57 w 97"/>
                    <a:gd name="T27" fmla="*/ 82 h 95"/>
                    <a:gd name="T28" fmla="*/ 53 w 97"/>
                    <a:gd name="T29" fmla="*/ 65 h 95"/>
                    <a:gd name="T30" fmla="*/ 67 w 97"/>
                    <a:gd name="T31" fmla="*/ 50 h 95"/>
                    <a:gd name="T32" fmla="*/ 67 w 97"/>
                    <a:gd name="T33" fmla="*/ 35 h 95"/>
                    <a:gd name="T34" fmla="*/ 29 w 97"/>
                    <a:gd name="T35" fmla="*/ 35 h 95"/>
                    <a:gd name="T36" fmla="*/ 29 w 97"/>
                    <a:gd name="T37" fmla="*/ 50 h 95"/>
                    <a:gd name="T38" fmla="*/ 43 w 97"/>
                    <a:gd name="T39" fmla="*/ 65 h 95"/>
                    <a:gd name="T40" fmla="*/ 50 w 97"/>
                    <a:gd name="T41" fmla="*/ 88 h 95"/>
                    <a:gd name="T42" fmla="*/ 62 w 97"/>
                    <a:gd name="T43" fmla="*/ 93 h 95"/>
                    <a:gd name="T44" fmla="*/ 82 w 97"/>
                    <a:gd name="T45" fmla="*/ 83 h 95"/>
                    <a:gd name="T46" fmla="*/ 83 w 97"/>
                    <a:gd name="T47" fmla="*/ 83 h 95"/>
                    <a:gd name="T48" fmla="*/ 97 w 97"/>
                    <a:gd name="T49" fmla="*/ 49 h 95"/>
                    <a:gd name="T50" fmla="*/ 48 w 97"/>
                    <a:gd name="T51" fmla="*/ 0 h 95"/>
                    <a:gd name="T52" fmla="*/ 48 w 97"/>
                    <a:gd name="T53" fmla="*/ 0 h 95"/>
                    <a:gd name="T54" fmla="*/ 48 w 97"/>
                    <a:gd name="T55" fmla="*/ 0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7" h="95">
                      <a:moveTo>
                        <a:pt x="48" y="0"/>
                      </a:moveTo>
                      <a:cubicBezTo>
                        <a:pt x="21" y="0"/>
                        <a:pt x="0" y="22"/>
                        <a:pt x="0" y="49"/>
                      </a:cubicBezTo>
                      <a:cubicBezTo>
                        <a:pt x="0" y="61"/>
                        <a:pt x="5" y="74"/>
                        <a:pt x="14" y="83"/>
                      </a:cubicBezTo>
                      <a:cubicBezTo>
                        <a:pt x="19" y="88"/>
                        <a:pt x="26" y="92"/>
                        <a:pt x="33" y="95"/>
                      </a:cubicBezTo>
                      <a:cubicBezTo>
                        <a:pt x="34" y="95"/>
                        <a:pt x="34" y="95"/>
                        <a:pt x="35" y="95"/>
                      </a:cubicBezTo>
                      <a:cubicBezTo>
                        <a:pt x="37" y="95"/>
                        <a:pt x="38" y="94"/>
                        <a:pt x="39" y="92"/>
                      </a:cubicBezTo>
                      <a:cubicBezTo>
                        <a:pt x="40" y="89"/>
                        <a:pt x="39" y="87"/>
                        <a:pt x="36" y="86"/>
                      </a:cubicBezTo>
                      <a:cubicBezTo>
                        <a:pt x="30" y="84"/>
                        <a:pt x="25" y="81"/>
                        <a:pt x="20" y="76"/>
                      </a:cubicBezTo>
                      <a:cubicBezTo>
                        <a:pt x="13" y="69"/>
                        <a:pt x="9" y="59"/>
                        <a:pt x="9" y="49"/>
                      </a:cubicBezTo>
                      <a:cubicBezTo>
                        <a:pt x="9" y="27"/>
                        <a:pt x="27" y="9"/>
                        <a:pt x="48" y="9"/>
                      </a:cubicBezTo>
                      <a:cubicBezTo>
                        <a:pt x="70" y="9"/>
                        <a:pt x="87" y="27"/>
                        <a:pt x="87" y="49"/>
                      </a:cubicBezTo>
                      <a:cubicBezTo>
                        <a:pt x="87" y="59"/>
                        <a:pt x="83" y="69"/>
                        <a:pt x="76" y="76"/>
                      </a:cubicBezTo>
                      <a:cubicBezTo>
                        <a:pt x="73" y="79"/>
                        <a:pt x="66" y="84"/>
                        <a:pt x="62" y="84"/>
                      </a:cubicBezTo>
                      <a:cubicBezTo>
                        <a:pt x="60" y="84"/>
                        <a:pt x="58" y="83"/>
                        <a:pt x="57" y="82"/>
                      </a:cubicBezTo>
                      <a:cubicBezTo>
                        <a:pt x="53" y="78"/>
                        <a:pt x="53" y="70"/>
                        <a:pt x="53" y="65"/>
                      </a:cubicBezTo>
                      <a:cubicBezTo>
                        <a:pt x="61" y="65"/>
                        <a:pt x="67" y="58"/>
                        <a:pt x="67" y="50"/>
                      </a:cubicBezTo>
                      <a:cubicBezTo>
                        <a:pt x="67" y="35"/>
                        <a:pt x="67" y="35"/>
                        <a:pt x="67" y="35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29" y="50"/>
                        <a:pt x="29" y="50"/>
                        <a:pt x="29" y="50"/>
                      </a:cubicBezTo>
                      <a:cubicBezTo>
                        <a:pt x="29" y="58"/>
                        <a:pt x="35" y="65"/>
                        <a:pt x="43" y="65"/>
                      </a:cubicBezTo>
                      <a:cubicBezTo>
                        <a:pt x="43" y="71"/>
                        <a:pt x="44" y="82"/>
                        <a:pt x="50" y="88"/>
                      </a:cubicBezTo>
                      <a:cubicBezTo>
                        <a:pt x="53" y="91"/>
                        <a:pt x="57" y="93"/>
                        <a:pt x="62" y="93"/>
                      </a:cubicBezTo>
                      <a:cubicBezTo>
                        <a:pt x="71" y="93"/>
                        <a:pt x="81" y="84"/>
                        <a:pt x="82" y="83"/>
                      </a:cubicBezTo>
                      <a:cubicBezTo>
                        <a:pt x="83" y="83"/>
                        <a:pt x="83" y="83"/>
                        <a:pt x="83" y="83"/>
                      </a:cubicBezTo>
                      <a:cubicBezTo>
                        <a:pt x="92" y="74"/>
                        <a:pt x="97" y="62"/>
                        <a:pt x="97" y="49"/>
                      </a:cubicBezTo>
                      <a:cubicBezTo>
                        <a:pt x="97" y="22"/>
                        <a:pt x="75" y="0"/>
                        <a:pt x="48" y="0"/>
                      </a:cubicBezTo>
                      <a:close/>
                      <a:moveTo>
                        <a:pt x="48" y="0"/>
                      </a:moveTo>
                      <a:cubicBezTo>
                        <a:pt x="48" y="0"/>
                        <a:pt x="48" y="0"/>
                        <a:pt x="48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sp>
        <p:nvSpPr>
          <p:cNvPr id="54" name="椭圆 53">
            <a:extLst>
              <a:ext uri="{FF2B5EF4-FFF2-40B4-BE49-F238E27FC236}">
                <a16:creationId xmlns:a16="http://schemas.microsoft.com/office/drawing/2014/main" id="{ABFFE4E2-27F7-445E-BAEA-508047DF48F5}"/>
              </a:ext>
            </a:extLst>
          </p:cNvPr>
          <p:cNvSpPr/>
          <p:nvPr/>
        </p:nvSpPr>
        <p:spPr>
          <a:xfrm>
            <a:off x="5050562" y="1806341"/>
            <a:ext cx="2093722" cy="209372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3E9D734-5390-4BF6-A689-7F5536B2641A}"/>
              </a:ext>
            </a:extLst>
          </p:cNvPr>
          <p:cNvSpPr/>
          <p:nvPr/>
        </p:nvSpPr>
        <p:spPr>
          <a:xfrm>
            <a:off x="1044998" y="2115530"/>
            <a:ext cx="2344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6013945-C045-4625-BE55-8B1F9B8A2825}"/>
              </a:ext>
            </a:extLst>
          </p:cNvPr>
          <p:cNvSpPr/>
          <p:nvPr/>
        </p:nvSpPr>
        <p:spPr>
          <a:xfrm>
            <a:off x="781733" y="5317508"/>
            <a:ext cx="3517171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增大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Cache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在技术上也有困难，面积过大，功耗难以控制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102E711F-A4B9-4DB0-9C52-FD78A90FF4D7}"/>
              </a:ext>
            </a:extLst>
          </p:cNvPr>
          <p:cNvSpPr/>
          <p:nvPr/>
        </p:nvSpPr>
        <p:spPr>
          <a:xfrm>
            <a:off x="8688037" y="2115530"/>
            <a:ext cx="3064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B5A8250F-3110-4708-B705-5FB33F6F0ABB}"/>
              </a:ext>
            </a:extLst>
          </p:cNvPr>
          <p:cNvSpPr/>
          <p:nvPr/>
        </p:nvSpPr>
        <p:spPr>
          <a:xfrm>
            <a:off x="7738350" y="5368181"/>
            <a:ext cx="4302648" cy="692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E7E6E6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增大</a:t>
            </a:r>
            <a:r>
              <a:rPr lang="en-US" altLang="zh-CN" sz="2000" b="1" dirty="0">
                <a:solidFill>
                  <a:srgbClr val="E7E6E6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 size ,</a:t>
            </a:r>
            <a:r>
              <a:rPr lang="zh-CN" altLang="en-US" sz="2000" b="1" dirty="0">
                <a:solidFill>
                  <a:srgbClr val="E7E6E6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会提高命中时间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74" name="图形 73">
            <a:extLst>
              <a:ext uri="{FF2B5EF4-FFF2-40B4-BE49-F238E27FC236}">
                <a16:creationId xmlns:a16="http://schemas.microsoft.com/office/drawing/2014/main" id="{A163052E-AF28-44B3-993D-2047AA24B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790" y="260052"/>
            <a:ext cx="1251222" cy="34701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9448385-5C20-CD9D-BB1D-837ADB21C07E}"/>
              </a:ext>
            </a:extLst>
          </p:cNvPr>
          <p:cNvSpPr txBox="1"/>
          <p:nvPr/>
        </p:nvSpPr>
        <p:spPr>
          <a:xfrm>
            <a:off x="2614841" y="66841"/>
            <a:ext cx="69623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+mj-ea"/>
                <a:ea typeface="+mj-ea"/>
              </a:rPr>
              <a:t>The limits of larger size</a:t>
            </a:r>
            <a:endParaRPr lang="zh-CN" altLang="en-US" sz="4400" dirty="0"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66AC82-DF05-4FDD-D2C5-5FF27E28DD92}"/>
              </a:ext>
            </a:extLst>
          </p:cNvPr>
          <p:cNvSpPr txBox="1"/>
          <p:nvPr/>
        </p:nvSpPr>
        <p:spPr>
          <a:xfrm>
            <a:off x="689725" y="3559499"/>
            <a:ext cx="230356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Cache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b="1" dirty="0">
                <a:solidFill>
                  <a:srgbClr val="E7E6E6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SRAM.</a:t>
            </a: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E7E6E6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增大</a:t>
            </a:r>
            <a:r>
              <a:rPr lang="en-US" altLang="zh-CN" sz="2000" b="1" dirty="0">
                <a:solidFill>
                  <a:srgbClr val="E7E6E6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b="1" dirty="0">
                <a:solidFill>
                  <a:srgbClr val="E7E6E6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容量成本过高，且超过一定程度，性价比低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834077-36EB-642A-4FB3-03C765C52B5B}"/>
              </a:ext>
            </a:extLst>
          </p:cNvPr>
          <p:cNvSpPr txBox="1"/>
          <p:nvPr/>
        </p:nvSpPr>
        <p:spPr>
          <a:xfrm>
            <a:off x="9177557" y="3518894"/>
            <a:ext cx="25754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E7E6E6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b="1" dirty="0">
                <a:solidFill>
                  <a:srgbClr val="E7E6E6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之间有制约关系，增大</a:t>
            </a:r>
            <a:r>
              <a:rPr lang="en-US" altLang="zh-CN" sz="2000" b="1" dirty="0">
                <a:solidFill>
                  <a:srgbClr val="E7E6E6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b="1" dirty="0">
                <a:solidFill>
                  <a:srgbClr val="E7E6E6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改变</a:t>
            </a:r>
            <a:r>
              <a:rPr lang="en-US" altLang="zh-CN" sz="2000" b="1" dirty="0">
                <a:solidFill>
                  <a:srgbClr val="E7E6E6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b="1" dirty="0">
                <a:solidFill>
                  <a:srgbClr val="E7E6E6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18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6406 -0.04167 L 2.08333E-7 7.40741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20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20193" y="120193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293 -0.12152 L -3.125E-6 -4.07407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606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  <p:from x="120193" y="120193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151 -0.12245 L -1.04167E-6 -3.33333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" y="611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  <p:from x="120193" y="120193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6485 -0.04352 L 4.16667E-6 4.81481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217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  <p:from x="120193" y="120193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6" grpId="0"/>
      <p:bldP spid="72" grpId="0"/>
      <p:bldP spid="4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大气简约答辩类PPT模板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Calibri Light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877</Words>
  <Application>Microsoft Office PowerPoint</Application>
  <PresentationFormat>宽屏</PresentationFormat>
  <Paragraphs>96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Open Sans</vt:lpstr>
      <vt:lpstr>等线</vt:lpstr>
      <vt:lpstr>华文宋体</vt:lpstr>
      <vt:lpstr>微软雅黑</vt:lpstr>
      <vt:lpstr>微软雅黑 Light</vt:lpstr>
      <vt:lpstr>Arial</vt:lpstr>
      <vt:lpstr>Calibri Light</vt:lpstr>
      <vt:lpstr>Segoe UI</vt:lpstr>
      <vt:lpstr>Times New Roman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蓝色大气简约答辩类PPT模板</dc:title>
  <dc:creator>Windows 用户</dc:creator>
  <cp:lastModifiedBy>lenovo</cp:lastModifiedBy>
  <cp:revision>100</cp:revision>
  <dcterms:created xsi:type="dcterms:W3CDTF">2018-09-30T02:27:57Z</dcterms:created>
  <dcterms:modified xsi:type="dcterms:W3CDTF">2022-10-25T12:32:48Z</dcterms:modified>
</cp:coreProperties>
</file>